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57" r:id="rId4"/>
    <p:sldId id="260" r:id="rId5"/>
    <p:sldId id="261" r:id="rId6"/>
    <p:sldId id="258" r:id="rId7"/>
    <p:sldId id="259" r:id="rId8"/>
    <p:sldId id="265" r:id="rId9"/>
    <p:sldId id="263" r:id="rId10"/>
    <p:sldId id="264" r:id="rId11"/>
    <p:sldId id="269" r:id="rId12"/>
    <p:sldId id="270" r:id="rId13"/>
    <p:sldId id="266" r:id="rId14"/>
    <p:sldId id="268" r:id="rId15"/>
    <p:sldId id="267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ite Jim" initials="yJ" lastIdx="1" clrIdx="0">
    <p:extLst/>
  </p:cmAuthor>
  <p:cmAuthor id="2" name="yanite Jim" initials="yJ [2]" lastIdx="1" clrIdx="1">
    <p:extLst/>
  </p:cmAuthor>
  <p:cmAuthor id="3" name="yanite Jim" initials="yJ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7"/>
    <p:restoredTop sz="96831"/>
  </p:normalViewPr>
  <p:slideViewPr>
    <p:cSldViewPr snapToGrid="0" snapToObjects="1">
      <p:cViewPr varScale="1">
        <p:scale>
          <a:sx n="150" d="100"/>
          <a:sy n="150" d="100"/>
        </p:scale>
        <p:origin x="3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0CDDD-6B58-844D-9815-8051145EA43A}" type="datetimeFigureOut">
              <a:rPr kumimoji="1" lang="zh-CN" altLang="en-US" smtClean="0"/>
              <a:t>2016/10/25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557CB-4D02-2D46-95F7-A2CDF7AAA9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003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Internet Service Provider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557CB-4D02-2D46-95F7-A2CDF7AAA92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1754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静态网页是相对于动态网页而言，是指没有后台数据库、不含程序和不可交互的网页。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557CB-4D02-2D46-95F7-A2CDF7AAA92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2881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baike.baidu.com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link?url</a:t>
            </a:r>
            <a:r>
              <a:rPr kumimoji="1" lang="en-US" altLang="zh-CN" dirty="0" smtClean="0"/>
              <a:t>=lGiIjcHfsawupEy4e9HwACvbs-Sb-s0koj01pkn_ZgoWyf5CWijVHMwmX8pkvHD1qR5ExC3WrOILAZOcVup6gK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4.01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规定了三种文档类型：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Strict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Transitional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Frameset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557CB-4D02-2D46-95F7-A2CDF7AAA92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2243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网页布局有以下几种常见结构：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1.“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同”字形布局：所谓“同”字形结构，就是整个页面布局类似“同”字，页面顶部是主导航栏，下面左右两侧是二级导航条、登录区、搜索区等，中间是主内容区。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2.“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国”字形布局：它是在“同”字形布局上演化而来的，它在保留“同”字形的同时，在页面的下方增加一横条状的菜单或广告。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3.“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匡”字形布局：这种布局结构去掉了“国”字形布局的右边的边框部分，给主内容区释放了更多空间，内容虽看起来比较多，但布局整齐又不过于拥挤，适合一些下载类和贺卡类站点使用。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4.“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三”字形布局：一般应用在简洁明快的艺术性网页布局，这种布局一般采用简单的图片和线条代替拥挤的文字，给浏览者以强烈的视觉冲击。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5.“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川”字形布局：整个页面在垂直方向分为三列，网站的内容按栏目分布在这三列中，最大限度地突出主页的索引功能，一般适用在栏目较多的网站里。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557CB-4D02-2D46-95F7-A2CDF7AAA92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634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httpd.apache.org/download.cgi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102777"/>
          </a:xfrm>
        </p:spPr>
        <p:txBody>
          <a:bodyPr/>
          <a:lstStyle/>
          <a:p>
            <a:r>
              <a:rPr kumimoji="1" lang="en-US" altLang="zh-CN" dirty="0" smtClean="0"/>
              <a:t>Web</a:t>
            </a:r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站点介绍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51012" y="3786554"/>
            <a:ext cx="8676222" cy="2004646"/>
          </a:xfrm>
        </p:spPr>
        <p:txBody>
          <a:bodyPr/>
          <a:lstStyle/>
          <a:p>
            <a:r>
              <a:rPr kumimoji="1" lang="zh-CN" altLang="en-US" dirty="0" smtClean="0"/>
              <a:t>如何构建网站， </a:t>
            </a:r>
            <a:r>
              <a:rPr kumimoji="1" lang="en-US" altLang="zh-CN" dirty="0" smtClean="0"/>
              <a:t>Apache</a:t>
            </a:r>
            <a:r>
              <a:rPr kumimoji="1" lang="zh-CN" altLang="en-US" dirty="0" smtClean="0"/>
              <a:t>搭建， 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 编写，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动态网页， 维护优化与推广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5629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9871"/>
          </a:xfrm>
        </p:spPr>
        <p:txBody>
          <a:bodyPr/>
          <a:lstStyle/>
          <a:p>
            <a:r>
              <a:rPr kumimoji="1" lang="zh-CN" altLang="en-US" dirty="0" smtClean="0"/>
              <a:t>网站组织 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141413" y="1906300"/>
            <a:ext cx="495458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kumimoji="1" lang="zh-CN" altLang="en-US" dirty="0"/>
              <a:t>主题颜色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zh-CN" altLang="en-US" dirty="0"/>
              <a:t>按印象的搭配分类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dirty="0" smtClean="0"/>
              <a:t>柔和、明亮、温柔</a:t>
            </a:r>
            <a:endParaRPr kumimoji="1"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dirty="0" smtClean="0"/>
              <a:t>柔和、洁净、爽朗</a:t>
            </a:r>
            <a:endParaRPr kumimoji="1"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dirty="0" smtClean="0"/>
              <a:t>可爱、快乐、有趣</a:t>
            </a:r>
            <a:endParaRPr kumimoji="1"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dirty="0" smtClean="0"/>
              <a:t>活泼、快乐、有趣</a:t>
            </a:r>
            <a:endParaRPr kumimoji="1"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dirty="0" smtClean="0"/>
              <a:t>运动型、轻快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sz="1200" dirty="0" smtClean="0"/>
              <a:t>http://tool.c7sky.com/</a:t>
            </a:r>
            <a:r>
              <a:rPr kumimoji="1" lang="en-US" altLang="zh-CN" sz="1200" dirty="0" err="1" smtClean="0"/>
              <a:t>webcolor</a:t>
            </a:r>
            <a:r>
              <a:rPr kumimoji="1" lang="en-US" altLang="zh-CN" sz="1200" dirty="0" smtClean="0"/>
              <a:t>/</a:t>
            </a:r>
          </a:p>
          <a:p>
            <a:pPr marL="514350" indent="-514350">
              <a:buFont typeface="+mj-lt"/>
              <a:buAutoNum type="arabicPeriod" startAt="4"/>
            </a:pPr>
            <a:endParaRPr kumimoji="1" lang="en-US" altLang="zh-CN" dirty="0" smtClean="0"/>
          </a:p>
          <a:p>
            <a:pPr marL="514350" indent="-514350">
              <a:buFont typeface="+mj-lt"/>
              <a:buAutoNum type="arabicPeriod" startAt="4"/>
            </a:pPr>
            <a:r>
              <a:rPr kumimoji="1" lang="en-US" altLang="zh-CN" dirty="0" smtClean="0"/>
              <a:t>banner</a:t>
            </a:r>
            <a:r>
              <a:rPr kumimoji="1" lang="zh-CN" altLang="en-US" dirty="0" smtClean="0"/>
              <a:t> 使用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美化作用， 主题思想， </a:t>
            </a:r>
            <a:r>
              <a:rPr kumimoji="1" lang="en-US" altLang="zh-CN" dirty="0" smtClean="0"/>
              <a:t>PS </a:t>
            </a:r>
            <a:r>
              <a:rPr kumimoji="1" lang="zh-CN" altLang="en-US" dirty="0" smtClean="0"/>
              <a:t>设计，切图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zh-CN" altLang="en-US" dirty="0" smtClean="0"/>
              <a:t>每个板块的 </a:t>
            </a:r>
            <a:r>
              <a:rPr kumimoji="1" lang="en-US" altLang="zh-CN" dirty="0" smtClean="0"/>
              <a:t>banner</a:t>
            </a:r>
            <a:r>
              <a:rPr kumimoji="1" lang="zh-CN" altLang="en-US" dirty="0" smtClean="0"/>
              <a:t> 设计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 startAt="4"/>
            </a:pPr>
            <a:r>
              <a:rPr kumimoji="1" lang="zh-CN" altLang="en-US" dirty="0" smtClean="0"/>
              <a:t>动态交互</a:t>
            </a:r>
            <a:endParaRPr kumimoji="1" lang="en-US" altLang="zh-CN" dirty="0" smtClean="0"/>
          </a:p>
          <a:p>
            <a:pPr marL="514350" indent="-514350">
              <a:buFont typeface="+mj-lt"/>
              <a:buAutoNum type="arabicPeriod" startAt="4"/>
            </a:pPr>
            <a:r>
              <a:rPr kumimoji="1" lang="zh-CN" altLang="en-US" dirty="0" smtClean="0"/>
              <a:t>模板使用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常见模板的套用</a:t>
            </a:r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561" y="921774"/>
            <a:ext cx="5477603" cy="52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5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动态网站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41413" y="2125133"/>
            <a:ext cx="9594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PHP</a:t>
            </a:r>
            <a:r>
              <a:rPr kumimoji="1" lang="zh-CN" altLang="en-US" dirty="0" smtClean="0"/>
              <a:t>的安装使用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PHP </a:t>
            </a:r>
            <a:r>
              <a:rPr lang="zh-CN" altLang="en-US" dirty="0"/>
              <a:t>是一种</a:t>
            </a:r>
            <a:r>
              <a:rPr lang="en-US" altLang="zh-CN" dirty="0"/>
              <a:t>HTML</a:t>
            </a:r>
            <a:r>
              <a:rPr lang="zh-CN" altLang="en-US" dirty="0"/>
              <a:t>内嵌式的</a:t>
            </a:r>
            <a:r>
              <a:rPr lang="zh-CN" altLang="en-US" dirty="0" smtClean="0"/>
              <a:t>语言， </a:t>
            </a: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da-DK" altLang="zh-CN" dirty="0" smtClean="0"/>
              <a:t>PHP </a:t>
            </a:r>
            <a:r>
              <a:rPr lang="zh-CN" altLang="da-DK" dirty="0"/>
              <a:t>最初是</a:t>
            </a:r>
            <a:r>
              <a:rPr lang="da-DK" altLang="zh-CN" dirty="0"/>
              <a:t>1994</a:t>
            </a:r>
            <a:r>
              <a:rPr lang="zh-CN" altLang="da-DK" dirty="0"/>
              <a:t>年</a:t>
            </a:r>
            <a:r>
              <a:rPr lang="da-DK" altLang="zh-CN" dirty="0"/>
              <a:t>Rasmus </a:t>
            </a:r>
            <a:r>
              <a:rPr lang="da-DK" altLang="zh-CN" dirty="0" err="1"/>
              <a:t>Lerdorf</a:t>
            </a:r>
            <a:r>
              <a:rPr lang="zh-CN" altLang="da-DK" dirty="0"/>
              <a:t>创建</a:t>
            </a:r>
            <a:r>
              <a:rPr lang="zh-CN" altLang="da-DK" dirty="0" smtClean="0"/>
              <a:t>的</a:t>
            </a:r>
            <a:r>
              <a:rPr lang="zh-CN" altLang="en-US" dirty="0" smtClean="0"/>
              <a:t>， </a:t>
            </a:r>
            <a:r>
              <a:rPr kumimoji="1" lang="zh-CN" altLang="en-US" dirty="0" smtClean="0"/>
              <a:t>来源于</a:t>
            </a:r>
            <a:r>
              <a:rPr kumimoji="1" lang="en-US" altLang="zh-CN" dirty="0" smtClean="0"/>
              <a:t>Perl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语言简洁， 上手容易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可以访问数据库， 文件系统， 图片处理等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有着非常丰富的第三方</a:t>
            </a:r>
            <a:r>
              <a:rPr kumimoji="1" lang="zh-CN" altLang="en-US" dirty="0" smtClean="0"/>
              <a:t>扩展</a:t>
            </a:r>
            <a:endParaRPr kumimoji="1" lang="en-US" altLang="zh-CN" dirty="0"/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dirty="0" smtClean="0"/>
              <a:t>织梦</a:t>
            </a:r>
            <a:r>
              <a:rPr kumimoji="1" lang="en-US" altLang="zh-CN" dirty="0" smtClean="0"/>
              <a:t>CMS</a:t>
            </a:r>
            <a:r>
              <a:rPr kumimoji="1" lang="zh-CN" altLang="en-US" dirty="0" smtClean="0"/>
              <a:t>系统，</a:t>
            </a:r>
            <a:endParaRPr kumimoji="1" lang="en-US" altLang="zh-CN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 smtClean="0"/>
              <a:t>WordPress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构建了非常丰富的网页生态环境。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399" y="1146886"/>
            <a:ext cx="2455333" cy="259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52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数据库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44601" y="2277534"/>
            <a:ext cx="85174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大型网站构建必不可少环节</a:t>
            </a:r>
            <a:endParaRPr kumimoji="1" lang="en-US" altLang="zh-CN" dirty="0" smtClean="0"/>
          </a:p>
          <a:p>
            <a:r>
              <a:rPr kumimoji="1" lang="zh-CN" altLang="en-US" dirty="0" smtClean="0"/>
              <a:t>有</a:t>
            </a:r>
            <a:r>
              <a:rPr kumimoji="1" lang="en-US" altLang="zh-CN" dirty="0" smtClean="0"/>
              <a:t>MySQL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Oracle</a:t>
            </a:r>
            <a:r>
              <a:rPr kumimoji="1" lang="zh-CN" altLang="en-US" dirty="0" smtClean="0"/>
              <a:t>等可以使用</a:t>
            </a:r>
            <a:endParaRPr kumimoji="1" lang="en-US" altLang="zh-CN" dirty="0" smtClean="0"/>
          </a:p>
          <a:p>
            <a:r>
              <a:rPr kumimoji="1" lang="zh-CN" altLang="en-US" dirty="0" smtClean="0"/>
              <a:t>高速处理大量数据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	</a:t>
            </a:r>
            <a:r>
              <a:rPr kumimoji="1" lang="zh-CN" altLang="en-US" dirty="0" smtClean="0"/>
              <a:t>页面内容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	</a:t>
            </a:r>
            <a:r>
              <a:rPr kumimoji="1" lang="zh-CN" altLang="en-US" dirty="0" smtClean="0"/>
              <a:t>论坛帖子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	</a:t>
            </a:r>
            <a:r>
              <a:rPr kumimoji="1" lang="zh-CN" altLang="en-US" dirty="0" smtClean="0"/>
              <a:t>用户回复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	</a:t>
            </a:r>
            <a:r>
              <a:rPr kumimoji="1" lang="zh-CN" altLang="en-US" dirty="0" smtClean="0"/>
              <a:t>统计信息</a:t>
            </a:r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0" y="3597658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5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网站优化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41413" y="2514600"/>
            <a:ext cx="74945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用户</a:t>
            </a:r>
            <a:r>
              <a:rPr kumimoji="1" lang="zh-CN" altLang="en-US" dirty="0" smtClean="0"/>
              <a:t>体验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网页压缩</a:t>
            </a:r>
            <a:endParaRPr kumimoji="1" lang="en-US" altLang="zh-CN" dirty="0" smtClean="0"/>
          </a:p>
          <a:p>
            <a:r>
              <a:rPr kumimoji="1" lang="zh-CN" altLang="en-US" dirty="0"/>
              <a:t>使用</a:t>
            </a:r>
            <a:r>
              <a:rPr kumimoji="1" lang="zh-CN" altLang="en-US" dirty="0" smtClean="0"/>
              <a:t>缓存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静态 </a:t>
            </a:r>
            <a:r>
              <a:rPr kumimoji="1" lang="en-US" altLang="zh-CN" dirty="0" smtClean="0"/>
              <a:t>CDN</a:t>
            </a:r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更大的内存和 </a:t>
            </a:r>
            <a:r>
              <a:rPr kumimoji="1" lang="en-US" altLang="zh-CN" dirty="0" smtClean="0"/>
              <a:t>SSD</a:t>
            </a:r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数据库优化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顺序读取</a:t>
            </a:r>
            <a:endParaRPr kumimoji="1" lang="en-US" altLang="zh-CN" dirty="0" smtClean="0"/>
          </a:p>
          <a:p>
            <a:r>
              <a:rPr kumimoji="1" lang="zh-CN" altLang="en-US" dirty="0" smtClean="0"/>
              <a:t>集群负载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DNS</a:t>
            </a:r>
            <a:r>
              <a:rPr kumimoji="1" lang="zh-CN" altLang="en-US" dirty="0" smtClean="0"/>
              <a:t> 集群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Tomcat </a:t>
            </a:r>
            <a:r>
              <a:rPr kumimoji="1" lang="zh-CN" altLang="en-US" dirty="0" smtClean="0"/>
              <a:t>集群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网站安全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安全扫描</a:t>
            </a:r>
            <a:endParaRPr kumimoji="1" lang="en-US" altLang="zh-CN" dirty="0" smtClean="0"/>
          </a:p>
          <a:p>
            <a:r>
              <a:rPr lang="zh-CN" altLang="en-US" dirty="0" smtClean="0"/>
              <a:t>   分布式</a:t>
            </a:r>
            <a:r>
              <a:rPr lang="zh-CN" altLang="en-US" dirty="0"/>
              <a:t>拒绝服务</a:t>
            </a:r>
            <a:r>
              <a:rPr lang="en-US" altLang="zh-CN" dirty="0"/>
              <a:t>(</a:t>
            </a:r>
            <a:r>
              <a:rPr lang="en-US" altLang="zh-CN" sz="1200" dirty="0" err="1"/>
              <a:t>DDoS:Distributed</a:t>
            </a:r>
            <a:r>
              <a:rPr lang="en-US" altLang="zh-CN" sz="1200" dirty="0"/>
              <a:t> Denial of Service)</a:t>
            </a:r>
            <a:r>
              <a:rPr lang="zh-CN" altLang="en-US" sz="1200" dirty="0" smtClean="0"/>
              <a:t>攻击</a:t>
            </a:r>
            <a:endParaRPr lang="en-US" altLang="zh-CN" sz="1200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注入攻击</a:t>
            </a:r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1" y="491066"/>
            <a:ext cx="44196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97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网站开发过程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46909" y="3306617"/>
            <a:ext cx="205047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设计阶段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需求分析</a:t>
            </a:r>
            <a:endParaRPr kumimoji="1" lang="en-US" altLang="zh-CN" dirty="0" smtClean="0"/>
          </a:p>
          <a:p>
            <a:r>
              <a:rPr kumimoji="1" lang="zh-CN" altLang="en-US" dirty="0" smtClean="0"/>
              <a:t>竞品分析</a:t>
            </a:r>
            <a:endParaRPr kumimoji="1" lang="en-US" altLang="zh-CN" dirty="0" smtClean="0"/>
          </a:p>
          <a:p>
            <a:r>
              <a:rPr kumimoji="1" lang="zh-CN" altLang="en-US" dirty="0" smtClean="0"/>
              <a:t>市场分析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629891" y="3306617"/>
            <a:ext cx="205047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开发阶段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美术原型</a:t>
            </a:r>
            <a:endParaRPr kumimoji="1" lang="en-US" altLang="zh-CN" dirty="0" smtClean="0"/>
          </a:p>
          <a:p>
            <a:r>
              <a:rPr kumimoji="1" lang="zh-CN" altLang="en-US" dirty="0" smtClean="0"/>
              <a:t>内容准备</a:t>
            </a:r>
            <a:endParaRPr kumimoji="1" lang="en-US" altLang="zh-CN" dirty="0" smtClean="0"/>
          </a:p>
          <a:p>
            <a:r>
              <a:rPr kumimoji="1" lang="zh-CN" altLang="en-US" dirty="0" smtClean="0"/>
              <a:t>代码编写</a:t>
            </a:r>
            <a:endParaRPr kumimoji="1"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8696036" y="3306617"/>
            <a:ext cx="205047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网站推扩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SEO</a:t>
            </a:r>
            <a:r>
              <a:rPr kumimoji="1" lang="zh-CN" altLang="en-US" dirty="0" smtClean="0"/>
              <a:t>优化</a:t>
            </a:r>
            <a:endParaRPr kumimoji="1" lang="en-US" altLang="zh-CN" dirty="0" smtClean="0"/>
          </a:p>
          <a:p>
            <a:r>
              <a:rPr kumimoji="1" lang="zh-CN" altLang="en-US" dirty="0" smtClean="0"/>
              <a:t>论坛推扩</a:t>
            </a:r>
            <a:endParaRPr kumimoji="1" lang="en-US" altLang="zh-CN" dirty="0" smtClean="0"/>
          </a:p>
          <a:p>
            <a:r>
              <a:rPr kumimoji="1" lang="zh-CN" altLang="en-US" dirty="0" smtClean="0"/>
              <a:t>广告与宣传</a:t>
            </a:r>
            <a:endParaRPr kumimoji="1"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6094412" y="3306617"/>
            <a:ext cx="205047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网站维护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性能优化</a:t>
            </a:r>
            <a:endParaRPr kumimoji="1" lang="en-US" altLang="zh-CN" dirty="0" smtClean="0"/>
          </a:p>
          <a:p>
            <a:r>
              <a:rPr kumimoji="1" lang="zh-CN" altLang="en-US" dirty="0" smtClean="0"/>
              <a:t>体验优化</a:t>
            </a:r>
            <a:endParaRPr kumimoji="1" lang="en-US" altLang="zh-CN" dirty="0" smtClean="0"/>
          </a:p>
          <a:p>
            <a:r>
              <a:rPr kumimoji="1" lang="zh-CN" altLang="en-US" dirty="0" smtClean="0"/>
              <a:t>安全扫描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74586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网站运营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42109" y="2514600"/>
            <a:ext cx="86175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网站推扩</a:t>
            </a:r>
            <a:endParaRPr kumimoji="1" lang="en-US" altLang="zh-CN" dirty="0" smtClean="0"/>
          </a:p>
          <a:p>
            <a:pPr marL="800100" lvl="1" indent="-342900">
              <a:buFont typeface="Arial" charset="0"/>
              <a:buChar char="•"/>
            </a:pPr>
            <a:r>
              <a:rPr kumimoji="1" lang="zh-CN" altLang="en-US" dirty="0"/>
              <a:t>论坛推扩</a:t>
            </a:r>
            <a:endParaRPr kumimoji="1" lang="en-US" altLang="zh-CN" dirty="0"/>
          </a:p>
          <a:p>
            <a:pPr marL="800100" lvl="1" indent="-342900">
              <a:buFont typeface="Arial" charset="0"/>
              <a:buChar char="•"/>
            </a:pPr>
            <a:r>
              <a:rPr kumimoji="1" lang="zh-CN" altLang="en-US" dirty="0" smtClean="0"/>
              <a:t>微信营销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 startAt="2"/>
            </a:pPr>
            <a:r>
              <a:rPr kumimoji="1" lang="en-US" altLang="zh-CN" dirty="0" smtClean="0"/>
              <a:t>SEO</a:t>
            </a:r>
            <a:endParaRPr kumimoji="1" lang="en-US" altLang="zh-CN" dirty="0"/>
          </a:p>
          <a:p>
            <a:pPr marL="742950" lvl="1" indent="-285750">
              <a:buFont typeface="Arial" charset="0"/>
              <a:buChar char="•"/>
            </a:pPr>
            <a:r>
              <a:rPr lang="zh-CN" altLang="en-US" b="1" dirty="0" smtClean="0"/>
              <a:t>站</a:t>
            </a:r>
            <a:r>
              <a:rPr lang="zh-CN" altLang="en-US" b="1" dirty="0"/>
              <a:t>内结构</a:t>
            </a:r>
            <a:r>
              <a:rPr lang="zh-CN" altLang="en-US" b="1" dirty="0" smtClean="0"/>
              <a:t>优化</a:t>
            </a:r>
            <a:endParaRPr lang="en-US" altLang="zh-CN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zh-CN" altLang="en-US" b="1" dirty="0" smtClean="0"/>
              <a:t>代码优化</a:t>
            </a:r>
            <a:endParaRPr lang="en-US" altLang="zh-CN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zh-CN" altLang="en-US" b="1" dirty="0"/>
              <a:t>关键词部署</a:t>
            </a:r>
          </a:p>
          <a:p>
            <a:pPr marL="285750" indent="-285750">
              <a:buFont typeface="Arial" charset="0"/>
              <a:buChar char="•"/>
            </a:pPr>
            <a:endParaRPr lang="zh-CN" altLang="en-US" b="1" dirty="0"/>
          </a:p>
          <a:p>
            <a:endParaRPr lang="zh-CN" altLang="en-US" b="1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263" y="1945409"/>
            <a:ext cx="723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2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在线网站制作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199" y="705039"/>
            <a:ext cx="4545045" cy="524702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3667" y="2142067"/>
            <a:ext cx="4682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主机购买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</a:t>
            </a:r>
            <a:r>
              <a:rPr kumimoji="1" lang="en-US" altLang="zh-CN" dirty="0" err="1" smtClean="0"/>
              <a:t>vpn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独立主机， 虚拟空间， 云主机</a:t>
            </a:r>
            <a:endParaRPr kumimoji="1" lang="en-US" altLang="zh-CN" dirty="0" smtClean="0"/>
          </a:p>
          <a:p>
            <a:r>
              <a:rPr kumimoji="1" lang="zh-CN" altLang="en-US" dirty="0" smtClean="0"/>
              <a:t>域名购买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顶级域名， 二级域名</a:t>
            </a:r>
            <a:endParaRPr kumimoji="1" lang="en-US" altLang="zh-CN" dirty="0" smtClean="0"/>
          </a:p>
          <a:p>
            <a:r>
              <a:rPr kumimoji="1" lang="zh-CN" altLang="en-US" dirty="0" smtClean="0"/>
              <a:t>带宽流量， 硬盘空间， </a:t>
            </a:r>
            <a:r>
              <a:rPr kumimoji="1" lang="en-US" altLang="zh-CN" dirty="0" smtClean="0"/>
              <a:t>CPU</a:t>
            </a:r>
            <a:r>
              <a:rPr kumimoji="1" lang="zh-CN" altLang="en-US" dirty="0" smtClean="0"/>
              <a:t>计量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14400" y="3945467"/>
            <a:ext cx="447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在线搭建论坛， 博客， 内容管理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主流插件， </a:t>
            </a:r>
            <a:r>
              <a:rPr kumimoji="1" lang="en-US" altLang="zh-CN" dirty="0" err="1" smtClean="0"/>
              <a:t>Ucenter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PHPCMS,</a:t>
            </a:r>
            <a:r>
              <a:rPr kumimoji="1" lang="zh-CN" altLang="en-US" dirty="0" smtClean="0"/>
              <a:t> 织梦， </a:t>
            </a:r>
            <a:r>
              <a:rPr kumimoji="1" lang="ro-RO" altLang="zh-CN" dirty="0" err="1"/>
              <a:t>Discuz</a:t>
            </a:r>
            <a:r>
              <a:rPr kumimoji="1" lang="ro-RO" altLang="zh-CN" dirty="0"/>
              <a:t>! </a:t>
            </a:r>
            <a:r>
              <a:rPr kumimoji="1" lang="zh-CN" altLang="en-US" dirty="0" smtClean="0"/>
              <a:t> ， </a:t>
            </a:r>
            <a:r>
              <a:rPr kumimoji="1" lang="en-US" altLang="zh-CN" dirty="0" smtClean="0"/>
              <a:t>WordPress</a:t>
            </a:r>
            <a:endParaRPr kumimoji="1" lang="ro-RO" altLang="zh-CN" dirty="0"/>
          </a:p>
        </p:txBody>
      </p:sp>
    </p:spTree>
    <p:extLst>
      <p:ext uri="{BB962C8B-B14F-4D97-AF65-F5344CB8AC3E}">
        <p14:creationId xmlns:p14="http://schemas.microsoft.com/office/powerpoint/2010/main" val="1144953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在线编辑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277" y="770466"/>
            <a:ext cx="7497485" cy="489373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41413" y="3166069"/>
            <a:ext cx="3337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快速成型</a:t>
            </a:r>
            <a:endParaRPr kumimoji="1" lang="en-US" altLang="zh-CN" dirty="0" smtClean="0"/>
          </a:p>
          <a:p>
            <a:r>
              <a:rPr kumimoji="1" lang="zh-CN" altLang="en-US" dirty="0" smtClean="0"/>
              <a:t>模板丰富</a:t>
            </a:r>
            <a:endParaRPr kumimoji="1" lang="en-US" altLang="zh-CN" dirty="0" smtClean="0"/>
          </a:p>
          <a:p>
            <a:r>
              <a:rPr kumimoji="1" lang="zh-CN" altLang="en-US" dirty="0" smtClean="0"/>
              <a:t>使用直观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6271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线上维护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734" y="717843"/>
            <a:ext cx="6742288" cy="52680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41413" y="2125133"/>
            <a:ext cx="4675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FTP</a:t>
            </a:r>
            <a:r>
              <a:rPr kumimoji="1" lang="zh-CN" altLang="en-US" dirty="0" smtClean="0"/>
              <a:t> 上传或下载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数据库远程管理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域名选购</a:t>
            </a:r>
            <a:endParaRPr kumimoji="1" lang="en-US" altLang="zh-CN" dirty="0" smtClean="0"/>
          </a:p>
          <a:p>
            <a:r>
              <a:rPr kumimoji="1" lang="zh-CN" altLang="en-US" dirty="0" smtClean="0"/>
              <a:t>其它可以买 的。。。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1102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38613" y="2082800"/>
            <a:ext cx="4929187" cy="1752600"/>
          </a:xfrm>
        </p:spPr>
        <p:txBody>
          <a:bodyPr/>
          <a:lstStyle/>
          <a:p>
            <a:r>
              <a:rPr kumimoji="1" lang="zh-CN" altLang="en-US" dirty="0" smtClean="0"/>
              <a:t>谢谢观看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412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6433" y="269269"/>
            <a:ext cx="9905998" cy="1905000"/>
          </a:xfrm>
        </p:spPr>
        <p:txBody>
          <a:bodyPr/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网站访问过程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7003" y="2294167"/>
            <a:ext cx="1646422" cy="3143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客户</a:t>
            </a:r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 浏览器</a:t>
            </a:r>
            <a:endParaRPr kumimoji="1" lang="en-US" altLang="zh-CN" dirty="0" smtClean="0"/>
          </a:p>
          <a:p>
            <a:pPr algn="ctr"/>
            <a:r>
              <a:rPr kumimoji="1" lang="zh-CN" altLang="en-US" dirty="0"/>
              <a:t> </a:t>
            </a:r>
            <a:r>
              <a:rPr kumimoji="1" lang="en-US" altLang="zh-CN" dirty="0" smtClean="0"/>
              <a:t>IE,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Chrome,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Firefox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26540" y="2294167"/>
            <a:ext cx="1409942" cy="3143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ISP</a:t>
            </a:r>
            <a:r>
              <a:rPr kumimoji="1" lang="zh-CN" altLang="en-US" dirty="0" smtClean="0"/>
              <a:t> 供应商</a:t>
            </a:r>
            <a:endParaRPr kumimoji="1" lang="en-US" altLang="zh-CN" dirty="0" smtClean="0"/>
          </a:p>
          <a:p>
            <a:pPr algn="ctr"/>
            <a:r>
              <a:rPr kumimoji="1" lang="zh-CN" altLang="en-US" dirty="0"/>
              <a:t> </a:t>
            </a:r>
            <a:r>
              <a:rPr kumimoji="1" lang="zh-CN" altLang="en-US" dirty="0" smtClean="0"/>
              <a:t>电信，联通， 铁通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093156" y="2314057"/>
            <a:ext cx="4899552" cy="3143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dirty="0" smtClean="0"/>
              <a:t>机房服务器</a:t>
            </a:r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5391990" y="2932381"/>
            <a:ext cx="844061" cy="18991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DNS</a:t>
            </a:r>
            <a:r>
              <a:rPr kumimoji="1" lang="zh-CN" altLang="en-US" dirty="0" smtClean="0"/>
              <a:t>解析</a:t>
            </a:r>
            <a:endParaRPr kumimoji="1"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7391027" y="2932381"/>
            <a:ext cx="1336827" cy="18991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</a:t>
            </a:r>
            <a:r>
              <a:rPr lang="zh-CN" altLang="en-US" dirty="0"/>
              <a:t>服务器</a:t>
            </a:r>
            <a:r>
              <a:rPr lang="zh-CN" altLang="en-US" dirty="0" smtClean="0"/>
              <a:t>软件</a:t>
            </a:r>
            <a:endParaRPr lang="en-US" altLang="zh-CN" dirty="0" smtClean="0"/>
          </a:p>
          <a:p>
            <a:pPr algn="ctr"/>
            <a:r>
              <a:rPr kumimoji="1" lang="en-US" altLang="zh-CN" dirty="0" smtClean="0"/>
              <a:t>Apache, Tomcat, </a:t>
            </a:r>
            <a:r>
              <a:rPr kumimoji="1" lang="en-US" altLang="zh-CN" dirty="0" err="1" smtClean="0"/>
              <a:t>Asp.net</a:t>
            </a:r>
            <a:endParaRPr kumimoji="1"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1978566" y="2668612"/>
            <a:ext cx="1339606" cy="52753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请求域名</a:t>
            </a:r>
            <a:endParaRPr kumimoji="1" lang="zh-CN" altLang="en-US" dirty="0"/>
          </a:p>
        </p:txBody>
      </p:sp>
      <p:sp>
        <p:nvSpPr>
          <p:cNvPr id="9" name="右箭头 8"/>
          <p:cNvSpPr/>
          <p:nvPr/>
        </p:nvSpPr>
        <p:spPr>
          <a:xfrm>
            <a:off x="4381446" y="2691719"/>
            <a:ext cx="1338048" cy="727393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请求 </a:t>
            </a:r>
            <a:r>
              <a:rPr kumimoji="1" lang="en-US" altLang="zh-CN" dirty="0" smtClean="0"/>
              <a:t>IP</a:t>
            </a:r>
            <a:endParaRPr kumimoji="1"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5997160" y="2644047"/>
            <a:ext cx="1344520" cy="110420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找到</a:t>
            </a:r>
            <a:endParaRPr kumimoji="1" lang="en-US" altLang="zh-CN" dirty="0" smtClean="0"/>
          </a:p>
          <a:p>
            <a:pPr algn="ctr"/>
            <a:r>
              <a:rPr kumimoji="1" lang="zh-CN" altLang="en-US" dirty="0" smtClean="0"/>
              <a:t>服务器</a:t>
            </a:r>
            <a:endParaRPr kumimoji="1" lang="en-US" altLang="zh-CN" dirty="0" smtClean="0"/>
          </a:p>
        </p:txBody>
      </p:sp>
      <p:sp>
        <p:nvSpPr>
          <p:cNvPr id="11" name="右箭头 10"/>
          <p:cNvSpPr/>
          <p:nvPr/>
        </p:nvSpPr>
        <p:spPr>
          <a:xfrm flipH="1">
            <a:off x="1773447" y="4810223"/>
            <a:ext cx="5879111" cy="74773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返回网页</a:t>
            </a:r>
            <a:endParaRPr kumimoji="1" lang="en-US" altLang="zh-CN" dirty="0" smtClean="0"/>
          </a:p>
        </p:txBody>
      </p:sp>
      <p:sp>
        <p:nvSpPr>
          <p:cNvPr id="12" name="圆角矩形 11"/>
          <p:cNvSpPr/>
          <p:nvPr/>
        </p:nvSpPr>
        <p:spPr>
          <a:xfrm>
            <a:off x="9956191" y="2575413"/>
            <a:ext cx="1856079" cy="7140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数据库</a:t>
            </a:r>
            <a:endParaRPr kumimoji="1"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9956191" y="3357411"/>
            <a:ext cx="1856079" cy="8277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业务服务器</a:t>
            </a:r>
            <a:endParaRPr kumimoji="1"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10052593" y="4342668"/>
            <a:ext cx="1759677" cy="80921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支撑服务器</a:t>
            </a:r>
            <a:endParaRPr kumimoji="1"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8954293" y="2691719"/>
            <a:ext cx="844061" cy="223484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Php</a:t>
            </a:r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Java</a:t>
            </a:r>
          </a:p>
          <a:p>
            <a:pPr algn="ctr"/>
            <a:r>
              <a:rPr kumimoji="1" lang="en-US" altLang="zh-CN" dirty="0" err="1" smtClean="0"/>
              <a:t>.Net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647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28782"/>
          </a:xfrm>
        </p:spPr>
        <p:txBody>
          <a:bodyPr/>
          <a:lstStyle/>
          <a:p>
            <a:r>
              <a:rPr kumimoji="1" lang="zh-CN" altLang="en-US" dirty="0" smtClean="0"/>
              <a:t>网站有哪些部分组成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3" y="1541125"/>
            <a:ext cx="9905998" cy="4250076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一个网站是有无数个网页组成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网页分为静态网页和动态网页</a:t>
            </a:r>
            <a:endParaRPr kumimoji="1" lang="en-US" altLang="zh-CN" dirty="0" smtClean="0"/>
          </a:p>
          <a:p>
            <a:r>
              <a:rPr kumimoji="1" lang="zh-CN" altLang="en-US" dirty="0" smtClean="0"/>
              <a:t>静态网页以 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 为骨架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以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为皮肤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以</a:t>
            </a:r>
            <a:r>
              <a:rPr kumimoji="1" lang="en-US" altLang="zh-CN" dirty="0" smtClean="0"/>
              <a:t>JavaScript</a:t>
            </a:r>
            <a:r>
              <a:rPr kumimoji="1" lang="zh-CN" altLang="en-US" dirty="0" smtClean="0"/>
              <a:t>血脉</a:t>
            </a:r>
            <a:endParaRPr kumimoji="1" lang="en-US" altLang="zh-CN" dirty="0"/>
          </a:p>
          <a:p>
            <a:r>
              <a:rPr kumimoji="1" lang="zh-CN" altLang="en-US" dirty="0" smtClean="0"/>
              <a:t>动态网站可以使用数据库 </a:t>
            </a:r>
            <a:r>
              <a:rPr kumimoji="1" lang="en-US" altLang="zh-CN" dirty="0" err="1" smtClean="0"/>
              <a:t>WebService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功能更强大</a:t>
            </a:r>
            <a:endParaRPr kumimoji="1" lang="en-US" altLang="zh-CN" dirty="0" smtClean="0"/>
          </a:p>
          <a:p>
            <a:r>
              <a:rPr kumimoji="1" lang="zh-CN" altLang="en-US" dirty="0" smtClean="0"/>
              <a:t>软件需求： 网站运行在</a:t>
            </a:r>
            <a:r>
              <a:rPr kumimoji="1" lang="en-US" altLang="zh-CN" dirty="0" smtClean="0"/>
              <a:t>Apache,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Nginx</a:t>
            </a:r>
            <a:r>
              <a:rPr kumimoji="1" lang="zh-CN" altLang="en-US" dirty="0" smtClean="0"/>
              <a:t> 服务器</a:t>
            </a:r>
            <a:endParaRPr kumimoji="1" lang="en-US" altLang="zh-CN" dirty="0" smtClean="0"/>
          </a:p>
          <a:p>
            <a:r>
              <a:rPr kumimoji="1" lang="zh-CN" altLang="en-US" dirty="0" smtClean="0"/>
              <a:t>硬件运行在主机或者虚拟主机上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网络传输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 在光纤的世界里自由传递</a:t>
            </a:r>
            <a:endParaRPr kumimoji="1" lang="en-US" altLang="zh-CN" dirty="0" smtClean="0"/>
          </a:p>
          <a:p>
            <a:r>
              <a:rPr kumimoji="1" lang="zh-CN" altLang="en-US" dirty="0" smtClean="0"/>
              <a:t>维护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生存， 推扩， </a:t>
            </a:r>
            <a:r>
              <a:rPr kumimoji="1" lang="en-US" altLang="zh-CN" dirty="0" smtClean="0"/>
              <a:t>SEO</a:t>
            </a:r>
            <a:r>
              <a:rPr kumimoji="1" lang="zh-CN" altLang="en-US" dirty="0" smtClean="0"/>
              <a:t>， 运营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5069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2147" y="277586"/>
            <a:ext cx="9905998" cy="836645"/>
          </a:xfrm>
        </p:spPr>
        <p:txBody>
          <a:bodyPr/>
          <a:lstStyle/>
          <a:p>
            <a:r>
              <a:rPr kumimoji="1" lang="zh-CN" altLang="en-US" dirty="0" smtClean="0"/>
              <a:t>本地环境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15238" y="603199"/>
            <a:ext cx="67944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常用服务器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Apache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历史悠久， 功能强大， 重量级网站服务器， 企业级首选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err="1" smtClean="0"/>
              <a:t>Nginx</a:t>
            </a:r>
            <a:r>
              <a:rPr kumimoji="1" lang="zh-CN" altLang="en-US" dirty="0" smtClean="0"/>
              <a:t>  轻量级， 快速， 简洁， 个人开发首选。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Tomcat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 开发必选 （</a:t>
            </a:r>
            <a:r>
              <a:rPr kumimoji="1" lang="en-US" altLang="zh-CN" dirty="0" smtClean="0"/>
              <a:t>Oracle WebLogic, IBM </a:t>
            </a:r>
            <a:r>
              <a:rPr lang="en-US" altLang="zh-CN" dirty="0" smtClean="0"/>
              <a:t>WebSphere,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JBoss</a:t>
            </a:r>
            <a:r>
              <a:rPr lang="en-US" altLang="zh-CN" dirty="0" smtClean="0"/>
              <a:t> 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err="1" smtClean="0"/>
              <a:t>Asp.Net</a:t>
            </a:r>
            <a:r>
              <a:rPr kumimoji="1" lang="en-US" altLang="zh-CN" dirty="0" smtClean="0"/>
              <a:t> C#, </a:t>
            </a:r>
            <a:r>
              <a:rPr kumimoji="1" lang="en-US" altLang="zh-CN" dirty="0" err="1" smtClean="0"/>
              <a:t>VB.net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开发服务器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err="1" smtClean="0"/>
              <a:t>Httpd</a:t>
            </a:r>
            <a:r>
              <a:rPr kumimoji="1" lang="zh-CN" altLang="en-US" dirty="0" smtClean="0"/>
              <a:t> 轻量个人站点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err="1" smtClean="0"/>
              <a:t>Django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Flask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 服务器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226295" y="3649810"/>
            <a:ext cx="9905998" cy="836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zh-CN" altLang="en-US" dirty="0" smtClean="0"/>
              <a:t>线上环境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226295" y="4109742"/>
            <a:ext cx="100814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常用服务器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域名购买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空间租用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服务器选型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线路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硬盘， 后台空间等</a:t>
            </a:r>
            <a:endParaRPr kumimoji="1"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3" y="968993"/>
            <a:ext cx="3283503" cy="493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1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4555"/>
          </a:xfrm>
        </p:spPr>
        <p:txBody>
          <a:bodyPr/>
          <a:lstStyle/>
          <a:p>
            <a:r>
              <a:rPr kumimoji="1" lang="en-US" altLang="zh-CN" dirty="0" smtClean="0"/>
              <a:t>Apache</a:t>
            </a:r>
            <a:r>
              <a:rPr kumimoji="1" lang="zh-CN" altLang="en-US" dirty="0" smtClean="0"/>
              <a:t> 本地安装与使用</a:t>
            </a:r>
            <a:endParaRPr kumimoji="1" lang="zh-CN" altLang="en-US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076099" y="1625600"/>
            <a:ext cx="9905998" cy="4978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zh-CN" sz="2000" dirty="0" smtClean="0"/>
              <a:t>Windows</a:t>
            </a:r>
            <a:r>
              <a:rPr kumimoji="1" lang="zh-CN" altLang="en-US" sz="2000" dirty="0" smtClean="0"/>
              <a:t>安装：</a:t>
            </a:r>
            <a:endParaRPr kumimoji="1" lang="en-US" altLang="zh-CN" sz="2000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1600" dirty="0" smtClean="0"/>
              <a:t> 下载 ：</a:t>
            </a:r>
            <a:r>
              <a:rPr kumimoji="1" lang="en-US" altLang="zh-CN" sz="1600" cap="none" dirty="0" smtClean="0">
                <a:ea typeface="FangSong" charset="-122"/>
                <a:cs typeface="FangSong" charset="-122"/>
              </a:rPr>
              <a:t> </a:t>
            </a:r>
            <a:r>
              <a:rPr kumimoji="1" lang="en-US" altLang="zh-CN" sz="1600" cap="none" dirty="0" smtClean="0">
                <a:ea typeface="FangSong" charset="-122"/>
                <a:cs typeface="FangSong" charset="-122"/>
                <a:hlinkClick r:id="rId2"/>
              </a:rPr>
              <a:t>http://httpd.apache.org/download.cgi</a:t>
            </a:r>
            <a:endParaRPr kumimoji="1" lang="en-US" altLang="zh-CN" sz="1600" cap="none" dirty="0" smtClean="0">
              <a:ea typeface="FangSong" charset="-122"/>
              <a:cs typeface="FangSong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1600" cap="none" dirty="0">
                <a:ea typeface="FangSong" charset="-122"/>
                <a:cs typeface="FangSong" charset="-122"/>
              </a:rPr>
              <a:t> </a:t>
            </a:r>
            <a:r>
              <a:rPr kumimoji="1" lang="zh-CN" altLang="en-US" sz="1600" cap="none" dirty="0" smtClean="0">
                <a:ea typeface="FangSong" charset="-122"/>
                <a:cs typeface="FangSong" charset="-122"/>
              </a:rPr>
              <a:t>执行安装： 下载执行</a:t>
            </a:r>
            <a:endParaRPr kumimoji="1" lang="en-US" altLang="zh-CN" sz="1600" cap="none" dirty="0" smtClean="0">
              <a:ea typeface="FangSong" charset="-122"/>
              <a:cs typeface="FangSong" charset="-122"/>
            </a:endParaRPr>
          </a:p>
          <a:p>
            <a:endParaRPr kumimoji="1" lang="en-US" altLang="zh-CN" sz="2000" cap="none" dirty="0">
              <a:ea typeface="FangSong" charset="-122"/>
              <a:cs typeface="FangSong" charset="-122"/>
            </a:endParaRPr>
          </a:p>
          <a:p>
            <a:r>
              <a:rPr kumimoji="1" lang="en-US" altLang="zh-CN" sz="2000" cap="none" dirty="0" err="1" smtClean="0">
                <a:ea typeface="FangSong" charset="-122"/>
                <a:cs typeface="FangSong" charset="-122"/>
              </a:rPr>
              <a:t>MacOS</a:t>
            </a:r>
            <a:r>
              <a:rPr kumimoji="1" lang="zh-CN" altLang="en-US" sz="2000" cap="none" dirty="0" smtClean="0">
                <a:ea typeface="FangSong" charset="-122"/>
                <a:cs typeface="FangSong" charset="-122"/>
              </a:rPr>
              <a:t> 安装</a:t>
            </a:r>
            <a:endParaRPr kumimoji="1" lang="en-US" altLang="zh-CN" sz="2000" cap="none" dirty="0" smtClean="0">
              <a:ea typeface="FangSong" charset="-122"/>
              <a:cs typeface="FangSong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1600" cap="none" dirty="0" smtClean="0">
                <a:ea typeface="FangSong" charset="-122"/>
                <a:cs typeface="FangSong" charset="-122"/>
              </a:rPr>
              <a:t>使用命令</a:t>
            </a:r>
            <a:r>
              <a:rPr kumimoji="1" lang="en-US" altLang="zh-CN" sz="1600" cap="none" dirty="0" smtClean="0">
                <a:ea typeface="FangSong" charset="-122"/>
                <a:cs typeface="FangSong" charset="-122"/>
              </a:rPr>
              <a:t>:</a:t>
            </a:r>
            <a:r>
              <a:rPr kumimoji="1" lang="zh-CN" altLang="en-US" sz="1600" cap="none" dirty="0" smtClean="0">
                <a:ea typeface="FangSong" charset="-122"/>
                <a:cs typeface="FangSong" charset="-122"/>
              </a:rPr>
              <a:t> </a:t>
            </a:r>
            <a:r>
              <a:rPr kumimoji="1" lang="en-US" altLang="zh-CN" sz="1600" cap="none" dirty="0" smtClean="0">
                <a:ea typeface="FangSong" charset="-122"/>
                <a:cs typeface="FangSong" charset="-122"/>
              </a:rPr>
              <a:t>brew</a:t>
            </a:r>
            <a:r>
              <a:rPr kumimoji="1" lang="zh-CN" altLang="en-US" sz="1600" cap="none" dirty="0" smtClean="0">
                <a:ea typeface="FangSong" charset="-122"/>
                <a:cs typeface="FangSong" charset="-122"/>
              </a:rPr>
              <a:t> </a:t>
            </a:r>
            <a:r>
              <a:rPr kumimoji="1" lang="en-US" altLang="zh-CN" sz="1600" cap="none" dirty="0" smtClean="0">
                <a:ea typeface="FangSong" charset="-122"/>
                <a:cs typeface="FangSong" charset="-122"/>
              </a:rPr>
              <a:t>install</a:t>
            </a:r>
            <a:r>
              <a:rPr kumimoji="1" lang="zh-CN" altLang="en-US" sz="1600" cap="none" dirty="0" smtClean="0">
                <a:ea typeface="FangSong" charset="-122"/>
                <a:cs typeface="FangSong" charset="-122"/>
              </a:rPr>
              <a:t> </a:t>
            </a:r>
            <a:r>
              <a:rPr kumimoji="1" lang="en-US" altLang="zh-CN" sz="1600" cap="none" dirty="0" smtClean="0">
                <a:ea typeface="FangSong" charset="-122"/>
                <a:cs typeface="FangSong" charset="-122"/>
              </a:rPr>
              <a:t>apache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1600" cap="none" dirty="0" smtClean="0">
                <a:ea typeface="FangSong" charset="-122"/>
                <a:cs typeface="FangSong" charset="-122"/>
              </a:rPr>
              <a:t>Brew</a:t>
            </a:r>
            <a:r>
              <a:rPr kumimoji="1" lang="zh-CN" altLang="en-US" sz="1600" cap="none" dirty="0" smtClean="0">
                <a:ea typeface="FangSong" charset="-122"/>
                <a:cs typeface="FangSong" charset="-122"/>
              </a:rPr>
              <a:t> </a:t>
            </a:r>
            <a:r>
              <a:rPr kumimoji="1" lang="en-US" altLang="zh-CN" sz="1600" cap="none" dirty="0" smtClean="0">
                <a:ea typeface="FangSong" charset="-122"/>
                <a:cs typeface="FangSong" charset="-122"/>
              </a:rPr>
              <a:t>install</a:t>
            </a:r>
            <a:r>
              <a:rPr kumimoji="1" lang="zh-CN" altLang="en-US" sz="1600" cap="none" dirty="0" smtClean="0">
                <a:ea typeface="FangSong" charset="-122"/>
                <a:cs typeface="FangSong" charset="-122"/>
              </a:rPr>
              <a:t> </a:t>
            </a:r>
            <a:r>
              <a:rPr kumimoji="1" lang="en-US" altLang="zh-CN" sz="1600" cap="none" dirty="0" smtClean="0">
                <a:ea typeface="FangSong" charset="-122"/>
                <a:cs typeface="FangSong" charset="-122"/>
              </a:rPr>
              <a:t>php70</a:t>
            </a:r>
          </a:p>
          <a:p>
            <a:endParaRPr kumimoji="1" lang="en-US" altLang="zh-CN" sz="2000" cap="none" dirty="0">
              <a:ea typeface="FangSong" charset="-122"/>
              <a:cs typeface="FangSong" charset="-122"/>
            </a:endParaRPr>
          </a:p>
          <a:p>
            <a:r>
              <a:rPr kumimoji="1" lang="en-US" altLang="zh-CN" sz="2000" cap="none" dirty="0" smtClean="0">
                <a:ea typeface="FangSong" charset="-122"/>
                <a:cs typeface="FangSong" charset="-122"/>
              </a:rPr>
              <a:t>Linux </a:t>
            </a:r>
            <a:r>
              <a:rPr kumimoji="1" lang="zh-CN" altLang="en-US" sz="2000" cap="none" dirty="0" smtClean="0">
                <a:ea typeface="FangSong" charset="-122"/>
                <a:cs typeface="FangSong" charset="-122"/>
              </a:rPr>
              <a:t>安装</a:t>
            </a:r>
            <a:endParaRPr kumimoji="1" lang="en-US" altLang="zh-CN" sz="2000" cap="none" dirty="0" smtClean="0">
              <a:ea typeface="FangSong" charset="-122"/>
              <a:cs typeface="FangSong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1600" cap="none" dirty="0" smtClean="0">
                <a:ea typeface="FangSong" charset="-122"/>
                <a:cs typeface="FangSong" charset="-122"/>
              </a:rPr>
              <a:t>使用命令： </a:t>
            </a:r>
            <a:r>
              <a:rPr kumimoji="1" lang="en-US" altLang="zh-CN" sz="1600" cap="none" dirty="0" smtClean="0">
                <a:ea typeface="FangSong" charset="-122"/>
                <a:cs typeface="FangSong" charset="-122"/>
              </a:rPr>
              <a:t>apt-get</a:t>
            </a:r>
            <a:r>
              <a:rPr kumimoji="1" lang="zh-CN" altLang="en-US" sz="1600" cap="none" dirty="0" smtClean="0">
                <a:ea typeface="FangSong" charset="-122"/>
                <a:cs typeface="FangSong" charset="-122"/>
              </a:rPr>
              <a:t> </a:t>
            </a:r>
            <a:r>
              <a:rPr kumimoji="1" lang="en-US" altLang="zh-CN" sz="1600" cap="none" dirty="0" smtClean="0">
                <a:ea typeface="FangSong" charset="-122"/>
                <a:cs typeface="FangSong" charset="-122"/>
              </a:rPr>
              <a:t>install</a:t>
            </a:r>
            <a:r>
              <a:rPr kumimoji="1" lang="zh-CN" altLang="en-US" sz="1600" cap="none" dirty="0" smtClean="0">
                <a:ea typeface="FangSong" charset="-122"/>
                <a:cs typeface="FangSong" charset="-122"/>
              </a:rPr>
              <a:t> </a:t>
            </a:r>
            <a:r>
              <a:rPr kumimoji="1" lang="en-US" altLang="zh-CN" sz="1600" cap="none" dirty="0" smtClean="0">
                <a:ea typeface="FangSong" charset="-122"/>
                <a:cs typeface="FangSong" charset="-122"/>
              </a:rPr>
              <a:t>apache,</a:t>
            </a:r>
            <a:r>
              <a:rPr kumimoji="1" lang="zh-CN" altLang="en-US" sz="1600" cap="none" dirty="0" smtClean="0">
                <a:ea typeface="FangSong" charset="-122"/>
                <a:cs typeface="FangSong" charset="-122"/>
              </a:rPr>
              <a:t> </a:t>
            </a:r>
            <a:r>
              <a:rPr kumimoji="1" lang="en-US" altLang="zh-CN" sz="1600" cap="none" dirty="0" err="1" smtClean="0">
                <a:ea typeface="FangSong" charset="-122"/>
                <a:cs typeface="FangSong" charset="-122"/>
              </a:rPr>
              <a:t>php</a:t>
            </a:r>
            <a:endParaRPr kumimoji="1" lang="en-US" altLang="zh-CN" sz="1600" cap="none" dirty="0" smtClean="0">
              <a:ea typeface="FangSong" charset="-122"/>
              <a:cs typeface="FangSong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1600" cap="none" dirty="0" smtClean="0">
                <a:ea typeface="FangSong" charset="-122"/>
                <a:cs typeface="FangSong" charset="-122"/>
              </a:rPr>
              <a:t>yum</a:t>
            </a:r>
            <a:r>
              <a:rPr kumimoji="1" lang="zh-CN" altLang="en-US" sz="1600" cap="none" dirty="0" smtClean="0">
                <a:ea typeface="FangSong" charset="-122"/>
                <a:cs typeface="FangSong" charset="-122"/>
              </a:rPr>
              <a:t> </a:t>
            </a:r>
            <a:r>
              <a:rPr kumimoji="1" lang="en-US" altLang="zh-CN" sz="1600" cap="none" dirty="0" smtClean="0">
                <a:ea typeface="FangSong" charset="-122"/>
                <a:cs typeface="FangSong" charset="-122"/>
              </a:rPr>
              <a:t>install</a:t>
            </a:r>
            <a:r>
              <a:rPr kumimoji="1" lang="zh-CN" altLang="en-US" sz="1600" cap="none" dirty="0" smtClean="0">
                <a:ea typeface="FangSong" charset="-122"/>
                <a:cs typeface="FangSong" charset="-122"/>
              </a:rPr>
              <a:t> </a:t>
            </a:r>
            <a:r>
              <a:rPr kumimoji="1" lang="en-US" altLang="zh-CN" sz="1600" cap="none" dirty="0" smtClean="0">
                <a:ea typeface="FangSong" charset="-122"/>
                <a:cs typeface="FangSong" charset="-122"/>
              </a:rPr>
              <a:t>apache,</a:t>
            </a:r>
            <a:r>
              <a:rPr kumimoji="1" lang="zh-CN" altLang="en-US" sz="1600" cap="none" dirty="0" smtClean="0">
                <a:ea typeface="FangSong" charset="-122"/>
                <a:cs typeface="FangSong" charset="-122"/>
              </a:rPr>
              <a:t> </a:t>
            </a:r>
            <a:r>
              <a:rPr kumimoji="1" lang="en-US" altLang="zh-CN" sz="1600" cap="none" dirty="0" err="1" smtClean="0">
                <a:ea typeface="FangSong" charset="-122"/>
                <a:cs typeface="FangSong" charset="-122"/>
              </a:rPr>
              <a:t>php</a:t>
            </a:r>
            <a:endParaRPr kumimoji="1" lang="en-US" altLang="zh-CN" sz="1600" cap="none" dirty="0" smtClean="0">
              <a:ea typeface="FangSong" charset="-122"/>
              <a:cs typeface="FangSong" charset="-122"/>
            </a:endParaRPr>
          </a:p>
          <a:p>
            <a:endParaRPr kumimoji="1" lang="en-US" altLang="zh-CN" sz="2000" cap="none" dirty="0" smtClean="0">
              <a:ea typeface="FangSong" charset="-122"/>
              <a:cs typeface="FangSong" charset="-122"/>
            </a:endParaRPr>
          </a:p>
          <a:p>
            <a:r>
              <a:rPr kumimoji="1" lang="zh-CN" altLang="en-US" sz="1600" cap="none" dirty="0" smtClean="0">
                <a:ea typeface="FangSong" charset="-122"/>
                <a:cs typeface="FangSong" charset="-122"/>
              </a:rPr>
              <a:t>设置文件位于 </a:t>
            </a:r>
            <a:r>
              <a:rPr kumimoji="1" lang="en-US" altLang="zh-CN" sz="1600" cap="none" dirty="0" smtClean="0">
                <a:ea typeface="FangSong" charset="-122"/>
                <a:cs typeface="FangSong" charset="-122"/>
              </a:rPr>
              <a:t>/</a:t>
            </a:r>
            <a:r>
              <a:rPr kumimoji="1" lang="en-US" altLang="zh-CN" sz="1600" cap="none" dirty="0" err="1" smtClean="0">
                <a:ea typeface="FangSong" charset="-122"/>
                <a:cs typeface="FangSong" charset="-122"/>
              </a:rPr>
              <a:t>etc</a:t>
            </a:r>
            <a:r>
              <a:rPr kumimoji="1" lang="en-US" altLang="zh-CN" sz="1600" cap="none" dirty="0" smtClean="0">
                <a:ea typeface="FangSong" charset="-122"/>
                <a:cs typeface="FangSong" charset="-122"/>
              </a:rPr>
              <a:t>/apache2/</a:t>
            </a:r>
            <a:r>
              <a:rPr kumimoji="1" lang="en-US" altLang="zh-CN" sz="1600" cap="none" dirty="0" err="1" smtClean="0">
                <a:ea typeface="FangSong" charset="-122"/>
                <a:cs typeface="FangSong" charset="-122"/>
              </a:rPr>
              <a:t>httpd.conf</a:t>
            </a:r>
            <a:r>
              <a:rPr kumimoji="1" lang="zh-CN" altLang="en-US" sz="1600" cap="none" dirty="0" smtClean="0">
                <a:ea typeface="FangSong" charset="-122"/>
                <a:cs typeface="FangSong" charset="-122"/>
              </a:rPr>
              <a:t> 目录下</a:t>
            </a:r>
            <a:endParaRPr kumimoji="1" lang="en-US" altLang="zh-CN" sz="1600" cap="none" dirty="0">
              <a:ea typeface="FangSong" charset="-122"/>
              <a:cs typeface="FangSong" charset="-122"/>
            </a:endParaRPr>
          </a:p>
          <a:p>
            <a:r>
              <a:rPr kumimoji="1" lang="zh-CN" altLang="en-US" sz="1600" cap="none" dirty="0" smtClean="0">
                <a:ea typeface="FangSong" charset="-122"/>
                <a:cs typeface="FangSong" charset="-122"/>
              </a:rPr>
              <a:t>熟练模块配置</a:t>
            </a:r>
            <a:endParaRPr kumimoji="1" lang="en-US" altLang="zh-CN" sz="1600" cap="none" dirty="0" smtClean="0">
              <a:ea typeface="FangSong" charset="-122"/>
              <a:cs typeface="FangSong" charset="-122"/>
            </a:endParaRPr>
          </a:p>
          <a:p>
            <a:endParaRPr kumimoji="1" lang="en-US" altLang="zh-CN" sz="1600" cap="none" dirty="0" smtClean="0">
              <a:ea typeface="FangSong" charset="-122"/>
              <a:cs typeface="FangSong" charset="-122"/>
            </a:endParaRPr>
          </a:p>
          <a:p>
            <a:r>
              <a:rPr kumimoji="1" lang="zh-CN" altLang="en-US" sz="2000" cap="none" dirty="0" smtClean="0">
                <a:ea typeface="FangSong" charset="-122"/>
                <a:cs typeface="FangSong" charset="-122"/>
              </a:rPr>
              <a:t>或者使用 </a:t>
            </a:r>
            <a:r>
              <a:rPr kumimoji="1" lang="en-US" altLang="zh-CN" sz="2000" cap="none" dirty="0" smtClean="0">
                <a:ea typeface="FangSong" charset="-122"/>
                <a:cs typeface="FangSong" charset="-122"/>
              </a:rPr>
              <a:t>WAMP,</a:t>
            </a:r>
            <a:r>
              <a:rPr kumimoji="1" lang="zh-CN" altLang="en-US" sz="2000" cap="none" dirty="0" smtClean="0">
                <a:ea typeface="FangSong" charset="-122"/>
                <a:cs typeface="FangSong" charset="-122"/>
              </a:rPr>
              <a:t> </a:t>
            </a:r>
            <a:r>
              <a:rPr kumimoji="1" lang="en-US" altLang="zh-CN" sz="2000" cap="none" dirty="0" smtClean="0">
                <a:ea typeface="FangSong" charset="-122"/>
                <a:cs typeface="FangSong" charset="-122"/>
              </a:rPr>
              <a:t>XAMP</a:t>
            </a:r>
            <a:r>
              <a:rPr kumimoji="1" lang="zh-CN" altLang="en-US" sz="2000" cap="none" dirty="0" smtClean="0">
                <a:ea typeface="FangSong" charset="-122"/>
                <a:cs typeface="FangSong" charset="-122"/>
              </a:rPr>
              <a:t> 套件</a:t>
            </a:r>
            <a:endParaRPr kumimoji="1" lang="en-US" altLang="zh-CN" sz="2000" cap="none" dirty="0" smtClean="0">
              <a:ea typeface="FangSong" charset="-122"/>
              <a:cs typeface="FangSong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773" y="4661679"/>
            <a:ext cx="1011334" cy="10113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772" y="3364723"/>
            <a:ext cx="1011334" cy="10113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773" y="2184401"/>
            <a:ext cx="1011334" cy="101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7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3132" y="437626"/>
            <a:ext cx="9905998" cy="1905000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/>
              <a:t>静态网站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 </a:t>
            </a:r>
            <a:r>
              <a:rPr lang="zh-CN" altLang="en-US" dirty="0" smtClean="0">
                <a:effectLst/>
              </a:rPr>
              <a:t>超文本</a:t>
            </a:r>
            <a:r>
              <a:rPr lang="zh-CN" altLang="en-US" dirty="0">
                <a:effectLst/>
              </a:rPr>
              <a:t>标记</a:t>
            </a:r>
            <a:r>
              <a:rPr lang="zh-CN" altLang="en-US" dirty="0" smtClean="0">
                <a:effectLst/>
              </a:rPr>
              <a:t>语言</a:t>
            </a:r>
            <a:r>
              <a:rPr lang="en-US" altLang="zh-CN" dirty="0" smtClean="0">
                <a:effectLst/>
              </a:rPr>
              <a:t/>
            </a:r>
            <a:br>
              <a:rPr lang="en-US" altLang="zh-CN" dirty="0" smtClean="0">
                <a:effectLst/>
              </a:rPr>
            </a:br>
            <a:r>
              <a:rPr lang="en-US" altLang="zh-CN" b="1" dirty="0">
                <a:effectLst/>
              </a:rPr>
              <a:t> </a:t>
            </a:r>
            <a:r>
              <a:rPr lang="en-US" altLang="zh-CN" sz="2200" b="1" cap="none" dirty="0" smtClean="0">
                <a:effectLst/>
              </a:rPr>
              <a:t>hypertext markup language</a:t>
            </a:r>
            <a:endParaRPr kumimoji="1" lang="zh-CN" altLang="en-US" sz="2200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264703" y="1655851"/>
            <a:ext cx="4627050" cy="3132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000" dirty="0" smtClean="0">
                <a:effectLst/>
              </a:rPr>
              <a:t>标记语言</a:t>
            </a:r>
            <a:endParaRPr lang="en-US" altLang="zh-CN" sz="2000" dirty="0" smtClean="0">
              <a:effectLst/>
            </a:endParaRPr>
          </a:p>
          <a:p>
            <a:r>
              <a:rPr lang="zh-CN" altLang="en-US" sz="2000" dirty="0" smtClean="0">
                <a:effectLst/>
              </a:rPr>
              <a:t> </a:t>
            </a:r>
            <a:endParaRPr lang="en-US" altLang="zh-CN" sz="2000" dirty="0" smtClean="0">
              <a:effectLst/>
            </a:endParaRPr>
          </a:p>
          <a:p>
            <a:r>
              <a:rPr lang="en-US" altLang="zh-CN" sz="2000" dirty="0" smtClean="0">
                <a:effectLst/>
              </a:rPr>
              <a:t>&lt;HTML/&gt;</a:t>
            </a:r>
          </a:p>
          <a:p>
            <a:r>
              <a:rPr lang="en-US" altLang="zh-CN" sz="2000" dirty="0" smtClean="0">
                <a:effectLst/>
              </a:rPr>
              <a:t>&lt;head/&gt;</a:t>
            </a:r>
            <a:r>
              <a:rPr lang="zh-CN" altLang="en-US" sz="2000" dirty="0" smtClean="0">
                <a:effectLst/>
              </a:rPr>
              <a:t> </a:t>
            </a:r>
            <a:r>
              <a:rPr lang="en-US" altLang="zh-CN" sz="2000" dirty="0" smtClean="0">
                <a:effectLst/>
              </a:rPr>
              <a:t/>
            </a:r>
            <a:br>
              <a:rPr lang="en-US" altLang="zh-CN" sz="2000" dirty="0" smtClean="0">
                <a:effectLst/>
              </a:rPr>
            </a:br>
            <a:r>
              <a:rPr lang="en-US" altLang="zh-CN" sz="2000" dirty="0" smtClean="0">
                <a:effectLst/>
              </a:rPr>
              <a:t>&lt;BODY&gt;</a:t>
            </a:r>
            <a:endParaRPr kumimoji="1" lang="zh-CN" altLang="en-US" sz="20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777171"/>
              </p:ext>
            </p:extLst>
          </p:nvPr>
        </p:nvGraphicFramePr>
        <p:xfrm>
          <a:off x="6496785" y="1390126"/>
          <a:ext cx="5359400" cy="2875280"/>
        </p:xfrm>
        <a:graphic>
          <a:graphicData uri="http://schemas.openxmlformats.org/drawingml/2006/table">
            <a:tbl>
              <a:tblPr/>
              <a:tblGrid>
                <a:gridCol w="1295400"/>
                <a:gridCol w="4064000"/>
              </a:tblGrid>
              <a:tr h="292100"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标签</a:t>
                      </a:r>
                    </a:p>
                  </a:txBody>
                  <a:tcPr marL="127000" marR="127000" marT="25400" marB="2540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1" dirty="0">
                          <a:solidFill>
                            <a:srgbClr val="333333"/>
                          </a:solidFill>
                          <a:effectLst/>
                        </a:rPr>
                        <a:t>描述</a:t>
                      </a:r>
                    </a:p>
                  </a:txBody>
                  <a:tcPr marL="127000" marR="127000" marT="25400" marB="2540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l"/>
                      <a:r>
                        <a:rPr lang="mr-IN">
                          <a:solidFill>
                            <a:srgbClr val="333333"/>
                          </a:solidFill>
                          <a:effectLst/>
                        </a:rPr>
                        <a:t>&lt;head&gt;</a:t>
                      </a:r>
                    </a:p>
                  </a:txBody>
                  <a:tcPr marL="127000" marR="127000" marT="25400" marB="2540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solidFill>
                            <a:srgbClr val="333333"/>
                          </a:solidFill>
                          <a:effectLst/>
                        </a:rPr>
                        <a:t>定义了文档的信息</a:t>
                      </a:r>
                    </a:p>
                  </a:txBody>
                  <a:tcPr marL="127000" marR="127000" marT="25400" marB="2540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&lt;title&gt;</a:t>
                      </a:r>
                    </a:p>
                  </a:txBody>
                  <a:tcPr marL="127000" marR="127000" marT="25400" marB="2540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solidFill>
                            <a:srgbClr val="333333"/>
                          </a:solidFill>
                          <a:effectLst/>
                        </a:rPr>
                        <a:t>定义了文档的标题</a:t>
                      </a:r>
                    </a:p>
                  </a:txBody>
                  <a:tcPr marL="127000" marR="127000" marT="25400" marB="2540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l"/>
                      <a:r>
                        <a:rPr lang="mr-IN">
                          <a:solidFill>
                            <a:srgbClr val="333333"/>
                          </a:solidFill>
                          <a:effectLst/>
                        </a:rPr>
                        <a:t>&lt;base&gt;</a:t>
                      </a:r>
                    </a:p>
                  </a:txBody>
                  <a:tcPr marL="127000" marR="127000" marT="25400" marB="2540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solidFill>
                            <a:srgbClr val="333333"/>
                          </a:solidFill>
                          <a:effectLst/>
                        </a:rPr>
                        <a:t>定义了页面链接标签的默认链接地址</a:t>
                      </a:r>
                    </a:p>
                  </a:txBody>
                  <a:tcPr marL="127000" marR="127000" marT="25400" marB="2540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l"/>
                      <a:r>
                        <a:rPr lang="mr-IN">
                          <a:solidFill>
                            <a:srgbClr val="333333"/>
                          </a:solidFill>
                          <a:effectLst/>
                        </a:rPr>
                        <a:t>&lt;link&gt;</a:t>
                      </a:r>
                    </a:p>
                  </a:txBody>
                  <a:tcPr marL="127000" marR="127000" marT="25400" marB="2540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solidFill>
                            <a:srgbClr val="333333"/>
                          </a:solidFill>
                          <a:effectLst/>
                        </a:rPr>
                        <a:t>定义了一个文档和外部资源之间的关系</a:t>
                      </a:r>
                    </a:p>
                  </a:txBody>
                  <a:tcPr marL="127000" marR="127000" marT="25400" marB="2540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l"/>
                      <a:r>
                        <a:rPr lang="mr-IN">
                          <a:solidFill>
                            <a:srgbClr val="333333"/>
                          </a:solidFill>
                          <a:effectLst/>
                        </a:rPr>
                        <a:t>&lt;meta&gt;</a:t>
                      </a:r>
                    </a:p>
                  </a:txBody>
                  <a:tcPr marL="127000" marR="127000" marT="25400" marB="2540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solidFill>
                            <a:srgbClr val="333333"/>
                          </a:solidFill>
                          <a:effectLst/>
                        </a:rPr>
                        <a:t>定义了</a:t>
                      </a:r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HTML</a:t>
                      </a:r>
                      <a:r>
                        <a:rPr lang="zh-CN" altLang="en-US">
                          <a:solidFill>
                            <a:srgbClr val="333333"/>
                          </a:solidFill>
                          <a:effectLst/>
                        </a:rPr>
                        <a:t>文档中的元数据</a:t>
                      </a:r>
                    </a:p>
                  </a:txBody>
                  <a:tcPr marL="127000" marR="127000" marT="25400" marB="2540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&lt;script&gt;</a:t>
                      </a:r>
                    </a:p>
                  </a:txBody>
                  <a:tcPr marL="127000" marR="127000" marT="25400" marB="2540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solidFill>
                            <a:srgbClr val="333333"/>
                          </a:solidFill>
                          <a:effectLst/>
                        </a:rPr>
                        <a:t>定义了客户端的脚本文件</a:t>
                      </a:r>
                    </a:p>
                  </a:txBody>
                  <a:tcPr marL="127000" marR="127000" marT="25400" marB="2540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&lt;style&gt;</a:t>
                      </a:r>
                    </a:p>
                  </a:txBody>
                  <a:tcPr marL="127000" marR="127000" marT="25400" marB="2540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solidFill>
                            <a:srgbClr val="333333"/>
                          </a:solidFill>
                          <a:effectLst/>
                        </a:rPr>
                        <a:t>定义了</a:t>
                      </a:r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HTML</a:t>
                      </a:r>
                      <a:r>
                        <a:rPr lang="zh-CN" altLang="en-US" dirty="0">
                          <a:solidFill>
                            <a:srgbClr val="333333"/>
                          </a:solidFill>
                          <a:effectLst/>
                        </a:rPr>
                        <a:t>文档的样式文件</a:t>
                      </a:r>
                    </a:p>
                  </a:txBody>
                  <a:tcPr marL="127000" marR="127000" marT="25400" marB="2540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141412" y="4199418"/>
            <a:ext cx="85964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Html 5</a:t>
            </a:r>
          </a:p>
          <a:p>
            <a:r>
              <a:rPr lang="zh-CN" altLang="en-US" dirty="0"/>
              <a:t>用于绘画的 </a:t>
            </a:r>
            <a:r>
              <a:rPr lang="en-US" altLang="zh-CN" dirty="0"/>
              <a:t>canvas </a:t>
            </a:r>
            <a:r>
              <a:rPr lang="zh-CN" altLang="en-US" dirty="0"/>
              <a:t>元素</a:t>
            </a:r>
          </a:p>
          <a:p>
            <a:r>
              <a:rPr lang="zh-CN" altLang="en-US" dirty="0"/>
              <a:t>用于媒介回放的 </a:t>
            </a:r>
            <a:r>
              <a:rPr lang="en-US" altLang="zh-CN" dirty="0"/>
              <a:t>video </a:t>
            </a:r>
            <a:r>
              <a:rPr lang="zh-CN" altLang="en-US" dirty="0"/>
              <a:t>和 </a:t>
            </a:r>
            <a:r>
              <a:rPr lang="en-US" altLang="zh-CN" dirty="0"/>
              <a:t>audio </a:t>
            </a:r>
            <a:r>
              <a:rPr lang="zh-CN" altLang="en-US" dirty="0"/>
              <a:t>元素</a:t>
            </a:r>
          </a:p>
          <a:p>
            <a:r>
              <a:rPr lang="zh-CN" altLang="en-US" dirty="0"/>
              <a:t>对本地离线存储的更好的支持</a:t>
            </a:r>
          </a:p>
          <a:p>
            <a:r>
              <a:rPr lang="zh-CN" altLang="en-US" dirty="0"/>
              <a:t>新的特殊内容元素，比如 </a:t>
            </a:r>
            <a:r>
              <a:rPr lang="en-US" altLang="zh-CN" dirty="0"/>
              <a:t>article</a:t>
            </a:r>
            <a:r>
              <a:rPr lang="zh-CN" altLang="en-US" dirty="0"/>
              <a:t>、</a:t>
            </a:r>
            <a:r>
              <a:rPr lang="en-US" altLang="zh-CN" dirty="0"/>
              <a:t>footer</a:t>
            </a:r>
            <a:r>
              <a:rPr lang="zh-CN" altLang="en-US" dirty="0"/>
              <a:t>、</a:t>
            </a:r>
            <a:r>
              <a:rPr lang="en-US" altLang="zh-CN" dirty="0"/>
              <a:t>header</a:t>
            </a:r>
            <a:r>
              <a:rPr lang="zh-CN" altLang="en-US" dirty="0"/>
              <a:t>、</a:t>
            </a:r>
            <a:r>
              <a:rPr lang="en-US" altLang="zh-CN" dirty="0" err="1"/>
              <a:t>nav</a:t>
            </a:r>
            <a:r>
              <a:rPr lang="zh-CN" altLang="en-US" dirty="0"/>
              <a:t>、</a:t>
            </a:r>
            <a:r>
              <a:rPr lang="en-US" altLang="zh-CN" dirty="0"/>
              <a:t>section</a:t>
            </a:r>
          </a:p>
          <a:p>
            <a:r>
              <a:rPr lang="zh-CN" altLang="en-US" dirty="0"/>
              <a:t>新的表单控件，比如 </a:t>
            </a:r>
            <a:r>
              <a:rPr lang="en-US" altLang="zh-CN" dirty="0"/>
              <a:t>calendar</a:t>
            </a:r>
            <a:r>
              <a:rPr lang="zh-CN" altLang="en-US" dirty="0"/>
              <a:t>、</a:t>
            </a:r>
            <a:r>
              <a:rPr lang="en-US" altLang="zh-CN" dirty="0"/>
              <a:t>date</a:t>
            </a:r>
            <a:r>
              <a:rPr lang="zh-CN" altLang="en-US" dirty="0"/>
              <a:t>、</a:t>
            </a:r>
            <a:r>
              <a:rPr lang="en-US" altLang="zh-CN" dirty="0"/>
              <a:t>time</a:t>
            </a:r>
            <a:r>
              <a:rPr lang="zh-CN" altLang="en-US" dirty="0"/>
              <a:t>、</a:t>
            </a:r>
            <a:r>
              <a:rPr lang="en-US" altLang="zh-CN" dirty="0"/>
              <a:t>email</a:t>
            </a:r>
            <a:r>
              <a:rPr lang="zh-CN" altLang="en-US" dirty="0"/>
              <a:t>、</a:t>
            </a:r>
            <a:r>
              <a:rPr lang="en-US" altLang="zh-CN" dirty="0" err="1"/>
              <a:t>url</a:t>
            </a:r>
            <a:r>
              <a:rPr lang="zh-CN" altLang="en-US" dirty="0"/>
              <a:t>、</a:t>
            </a:r>
            <a:r>
              <a:rPr lang="en-US" altLang="zh-CN" dirty="0"/>
              <a:t>search</a:t>
            </a: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24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4473" y="1324946"/>
            <a:ext cx="9546441" cy="5001209"/>
          </a:xfrm>
        </p:spPr>
        <p:txBody>
          <a:bodyPr anchor="t">
            <a:noAutofit/>
          </a:bodyPr>
          <a:lstStyle/>
          <a:p>
            <a:r>
              <a:rPr lang="zh-CN" altLang="mr-IN" sz="2400" cap="none" dirty="0" smtClean="0">
                <a:effectLst/>
              </a:rPr>
              <a:t>一个简单的 </a:t>
            </a:r>
            <a:r>
              <a:rPr lang="mr-IN" altLang="zh-CN" sz="2400" cap="none" dirty="0" err="1" smtClean="0">
                <a:effectLst/>
              </a:rPr>
              <a:t>html</a:t>
            </a:r>
            <a:r>
              <a:rPr lang="mr-IN" altLang="zh-CN" sz="2400" cap="none" dirty="0" smtClean="0">
                <a:effectLst/>
              </a:rPr>
              <a:t> </a:t>
            </a:r>
            <a:r>
              <a:rPr lang="zh-CN" altLang="mr-IN" sz="2400" cap="none" dirty="0" smtClean="0">
                <a:effectLst/>
              </a:rPr>
              <a:t>文档，带有最基本的必需的元素：</a:t>
            </a:r>
            <a:br>
              <a:rPr lang="zh-CN" altLang="mr-IN" sz="2400" cap="none" dirty="0" smtClean="0">
                <a:effectLst/>
              </a:rPr>
            </a:br>
            <a:r>
              <a:rPr lang="zh-CN" altLang="en-US" sz="1800" cap="none" dirty="0" smtClean="0">
                <a:effectLst/>
              </a:rPr>
              <a:t>   </a:t>
            </a:r>
            <a:r>
              <a:rPr lang="mr-IN" altLang="zh-CN" sz="1800" cap="none" dirty="0" smtClean="0"/>
              <a:t>&lt;</a:t>
            </a:r>
            <a:r>
              <a:rPr lang="mr-IN" altLang="zh-CN" sz="1800" cap="none" dirty="0" err="1" smtClean="0"/>
              <a:t>html</a:t>
            </a:r>
            <a:r>
              <a:rPr lang="mr-IN" altLang="zh-CN" sz="1800" cap="none" dirty="0" smtClean="0"/>
              <a:t>&gt; </a:t>
            </a:r>
            <a:r>
              <a:rPr lang="en-US" altLang="zh-CN" sz="1800" cap="none" dirty="0" smtClean="0"/>
              <a:t/>
            </a:r>
            <a:br>
              <a:rPr lang="en-US" altLang="zh-CN" sz="1800" cap="none" dirty="0" smtClean="0"/>
            </a:br>
            <a:r>
              <a:rPr lang="zh-CN" altLang="en-US" sz="1800" cap="none" dirty="0" smtClean="0"/>
              <a:t>   </a:t>
            </a:r>
            <a:r>
              <a:rPr lang="mr-IN" altLang="zh-CN" sz="1800" cap="none" dirty="0" smtClean="0"/>
              <a:t>&lt;</a:t>
            </a:r>
            <a:r>
              <a:rPr lang="mr-IN" altLang="zh-CN" sz="1800" cap="none" dirty="0" err="1" smtClean="0"/>
              <a:t>head</a:t>
            </a:r>
            <a:r>
              <a:rPr lang="mr-IN" altLang="zh-CN" sz="1800" cap="none" dirty="0" smtClean="0"/>
              <a:t>&gt; </a:t>
            </a:r>
            <a:r>
              <a:rPr lang="en-US" altLang="zh-CN" sz="1800" cap="none" dirty="0" smtClean="0"/>
              <a:t/>
            </a:r>
            <a:br>
              <a:rPr lang="en-US" altLang="zh-CN" sz="1800" cap="none" dirty="0" smtClean="0"/>
            </a:br>
            <a:r>
              <a:rPr lang="zh-CN" altLang="en-US" sz="1800" cap="none" dirty="0" smtClean="0"/>
              <a:t>          </a:t>
            </a:r>
            <a:r>
              <a:rPr lang="mr-IN" altLang="zh-CN" sz="1800" cap="none" dirty="0" smtClean="0"/>
              <a:t>&lt;</a:t>
            </a:r>
            <a:r>
              <a:rPr lang="mr-IN" altLang="zh-CN" sz="1800" cap="none" dirty="0" err="1" smtClean="0"/>
              <a:t>title</a:t>
            </a:r>
            <a:r>
              <a:rPr lang="mr-IN" altLang="zh-CN" sz="1800" cap="none" dirty="0" smtClean="0"/>
              <a:t>&gt;</a:t>
            </a:r>
            <a:r>
              <a:rPr lang="zh-CN" altLang="mr-IN" sz="1800" cap="none" dirty="0" smtClean="0"/>
              <a:t>文档的标题</a:t>
            </a:r>
            <a:r>
              <a:rPr lang="mr-IN" altLang="zh-CN" sz="1800" cap="none" dirty="0" smtClean="0"/>
              <a:t>&lt;/</a:t>
            </a:r>
            <a:r>
              <a:rPr lang="mr-IN" altLang="zh-CN" sz="1800" cap="none" dirty="0" err="1" smtClean="0"/>
              <a:t>title</a:t>
            </a:r>
            <a:r>
              <a:rPr lang="mr-IN" altLang="zh-CN" sz="1800" cap="none" dirty="0" smtClean="0"/>
              <a:t>&gt;</a:t>
            </a:r>
            <a:r>
              <a:rPr lang="en-US" altLang="zh-CN" sz="1800" cap="none" dirty="0" smtClean="0"/>
              <a:t/>
            </a:r>
            <a:br>
              <a:rPr lang="en-US" altLang="zh-CN" sz="1800" cap="none" dirty="0" smtClean="0"/>
            </a:br>
            <a:r>
              <a:rPr lang="zh-CN" altLang="en-US" sz="1800" cap="none" dirty="0" smtClean="0"/>
              <a:t>  </a:t>
            </a:r>
            <a:r>
              <a:rPr lang="mr-IN" altLang="zh-CN" sz="1800" cap="none" dirty="0" smtClean="0"/>
              <a:t> &lt;/</a:t>
            </a:r>
            <a:r>
              <a:rPr lang="mr-IN" altLang="zh-CN" sz="1800" cap="none" dirty="0" err="1" smtClean="0"/>
              <a:t>head</a:t>
            </a:r>
            <a:r>
              <a:rPr lang="mr-IN" altLang="zh-CN" sz="1800" cap="none" dirty="0" smtClean="0"/>
              <a:t>&gt;</a:t>
            </a:r>
            <a:r>
              <a:rPr lang="en-US" altLang="zh-CN" sz="1800" cap="none" dirty="0" smtClean="0"/>
              <a:t/>
            </a:r>
            <a:br>
              <a:rPr lang="en-US" altLang="zh-CN" sz="1800" cap="none" dirty="0" smtClean="0"/>
            </a:br>
            <a:r>
              <a:rPr lang="zh-CN" altLang="en-US" sz="1800" cap="none" dirty="0" smtClean="0"/>
              <a:t>  </a:t>
            </a:r>
            <a:r>
              <a:rPr lang="mr-IN" altLang="zh-CN" sz="1800" cap="none" dirty="0" smtClean="0"/>
              <a:t> &lt;</a:t>
            </a:r>
            <a:r>
              <a:rPr lang="mr-IN" altLang="zh-CN" sz="1800" cap="none" dirty="0" err="1" smtClean="0"/>
              <a:t>body</a:t>
            </a:r>
            <a:r>
              <a:rPr lang="mr-IN" altLang="zh-CN" sz="1800" cap="none" dirty="0" smtClean="0"/>
              <a:t>&gt; </a:t>
            </a:r>
            <a:r>
              <a:rPr lang="zh-CN" altLang="mr-IN" sz="1800" cap="none" dirty="0" smtClean="0"/>
              <a:t>文档的内容</a:t>
            </a:r>
            <a:r>
              <a:rPr lang="mr-IN" altLang="zh-CN" sz="1800" cap="none" dirty="0" smtClean="0"/>
              <a:t>... ... &lt;/</a:t>
            </a:r>
            <a:r>
              <a:rPr lang="mr-IN" altLang="zh-CN" sz="1800" cap="none" dirty="0" err="1" smtClean="0"/>
              <a:t>body</a:t>
            </a:r>
            <a:r>
              <a:rPr lang="mr-IN" altLang="zh-CN" sz="1800" cap="none" dirty="0" smtClean="0"/>
              <a:t>&gt;</a:t>
            </a:r>
            <a:r>
              <a:rPr lang="en-US" altLang="zh-CN" sz="1800" cap="none" dirty="0" smtClean="0"/>
              <a:t/>
            </a:r>
            <a:br>
              <a:rPr lang="en-US" altLang="zh-CN" sz="1800" cap="none" dirty="0" smtClean="0"/>
            </a:br>
            <a:r>
              <a:rPr lang="zh-CN" altLang="en-US" sz="1800" cap="none" dirty="0" smtClean="0"/>
              <a:t>  </a:t>
            </a:r>
            <a:r>
              <a:rPr lang="mr-IN" altLang="zh-CN" sz="1800" cap="none" dirty="0" smtClean="0"/>
              <a:t> &lt;/</a:t>
            </a:r>
            <a:r>
              <a:rPr lang="mr-IN" altLang="zh-CN" sz="1800" cap="none" dirty="0" err="1" smtClean="0"/>
              <a:t>html</a:t>
            </a:r>
            <a:r>
              <a:rPr lang="mr-IN" altLang="zh-CN" sz="1800" cap="none" dirty="0" smtClean="0"/>
              <a:t>&gt;</a:t>
            </a:r>
            <a:r>
              <a:rPr lang="en-US" altLang="zh-CN" sz="1800" cap="none" dirty="0" smtClean="0"/>
              <a:t/>
            </a:r>
            <a:br>
              <a:rPr lang="en-US" altLang="zh-CN" sz="1800" cap="none" dirty="0" smtClean="0"/>
            </a:br>
            <a:r>
              <a:rPr lang="en-US" altLang="zh-CN" sz="1800" cap="none" dirty="0" smtClean="0"/>
              <a:t/>
            </a:r>
            <a:br>
              <a:rPr lang="en-US" altLang="zh-CN" sz="1800" cap="none" dirty="0" smtClean="0"/>
            </a:br>
            <a:r>
              <a:rPr lang="zh-CN" altLang="en-US" sz="1800" cap="none" dirty="0" smtClean="0">
                <a:effectLst/>
              </a:rPr>
              <a:t> </a:t>
            </a:r>
            <a:r>
              <a:rPr lang="en-US" altLang="zh-CN" sz="1800" cap="none" dirty="0" smtClean="0">
                <a:effectLst/>
              </a:rPr>
              <a:t>&lt;head&gt; </a:t>
            </a:r>
            <a:r>
              <a:rPr lang="zh-CN" altLang="en-US" sz="1800" cap="none" dirty="0" smtClean="0">
                <a:effectLst/>
              </a:rPr>
              <a:t>标签用于定义文档的头部，它是所有头部元素的容器。</a:t>
            </a:r>
            <a:r>
              <a:rPr lang="en-US" altLang="zh-CN" sz="1800" cap="none" dirty="0" smtClean="0">
                <a:effectLst/>
              </a:rPr>
              <a:t>&lt;head&gt; </a:t>
            </a:r>
            <a:r>
              <a:rPr lang="zh-CN" altLang="en-US" sz="1800" cap="none" dirty="0" smtClean="0">
                <a:effectLst/>
              </a:rPr>
              <a:t>中的元素可以引用脚本、指示浏览器在哪里找到样式表、提供元信息等等。</a:t>
            </a:r>
            <a:r>
              <a:rPr lang="en-US" altLang="zh-CN" sz="1800" cap="none" dirty="0" smtClean="0"/>
              <a:t/>
            </a:r>
            <a:br>
              <a:rPr lang="en-US" altLang="zh-CN" sz="1800" cap="none" dirty="0" smtClean="0"/>
            </a:br>
            <a:r>
              <a:rPr lang="zh-CN" altLang="en-US" sz="1800" cap="none" dirty="0" smtClean="0">
                <a:effectLst/>
              </a:rPr>
              <a:t>  </a:t>
            </a:r>
            <a:r>
              <a:rPr lang="en-US" altLang="zh-CN" sz="1800" cap="none" dirty="0" smtClean="0">
                <a:effectLst/>
              </a:rPr>
              <a:t>&lt;body&gt; </a:t>
            </a:r>
            <a:r>
              <a:rPr lang="zh-CN" altLang="en-US" sz="1800" cap="none" dirty="0" smtClean="0">
                <a:effectLst/>
              </a:rPr>
              <a:t>元素定义文档的主体。</a:t>
            </a:r>
            <a:r>
              <a:rPr lang="en-US" altLang="zh-CN" sz="1800" cap="none" dirty="0" smtClean="0">
                <a:effectLst/>
              </a:rPr>
              <a:t>body </a:t>
            </a:r>
            <a:r>
              <a:rPr lang="zh-CN" altLang="en-US" sz="1800" cap="none" dirty="0" smtClean="0">
                <a:effectLst/>
              </a:rPr>
              <a:t>元素包含文档的所有内容（比如文本、超链接、图像、表格和列表等等。）</a:t>
            </a:r>
            <a:br>
              <a:rPr lang="zh-CN" altLang="en-US" sz="1800" cap="none" dirty="0" smtClean="0">
                <a:effectLst/>
              </a:rPr>
            </a:br>
            <a:r>
              <a:rPr lang="zh-CN" altLang="en-US" sz="1800" cap="none" dirty="0" smtClean="0">
                <a:effectLst/>
              </a:rPr>
              <a:t> </a:t>
            </a:r>
            <a:r>
              <a:rPr lang="en-US" altLang="zh-CN" sz="1800" cap="none" dirty="0" smtClean="0">
                <a:effectLst/>
              </a:rPr>
              <a:t>&lt;div&gt; </a:t>
            </a:r>
            <a:r>
              <a:rPr lang="zh-CN" altLang="en-US" sz="1800" cap="none" dirty="0" smtClean="0">
                <a:effectLst/>
              </a:rPr>
              <a:t>可定义文档中的分区或节（</a:t>
            </a:r>
            <a:r>
              <a:rPr lang="en-US" altLang="zh-CN" sz="1800" cap="none" dirty="0" smtClean="0">
                <a:effectLst/>
              </a:rPr>
              <a:t>division/section</a:t>
            </a:r>
            <a:r>
              <a:rPr lang="zh-CN" altLang="en-US" sz="1800" cap="none" dirty="0" smtClean="0">
                <a:effectLst/>
              </a:rPr>
              <a:t>）</a:t>
            </a:r>
            <a:r>
              <a:rPr lang="en-US" altLang="zh-CN" sz="1800" cap="none" dirty="0" smtClean="0">
                <a:effectLst/>
              </a:rPr>
              <a:t/>
            </a:r>
            <a:br>
              <a:rPr lang="en-US" altLang="zh-CN" sz="1800" cap="none" dirty="0" smtClean="0">
                <a:effectLst/>
              </a:rPr>
            </a:br>
            <a:r>
              <a:rPr lang="zh-CN" altLang="en-US" sz="1800" cap="none" dirty="0" smtClean="0">
                <a:effectLst/>
              </a:rPr>
              <a:t> </a:t>
            </a:r>
            <a:r>
              <a:rPr lang="en-US" altLang="zh-CN" sz="1800" cap="none" dirty="0" smtClean="0">
                <a:effectLst/>
              </a:rPr>
              <a:t>&lt;a&gt;</a:t>
            </a:r>
            <a:r>
              <a:rPr lang="zh-CN" altLang="en-US" sz="1800" cap="none" dirty="0" smtClean="0">
                <a:effectLst/>
              </a:rPr>
              <a:t>   </a:t>
            </a:r>
            <a:r>
              <a:rPr lang="zh-CN" altLang="en-US" sz="1800" dirty="0" smtClean="0">
                <a:effectLst/>
              </a:rPr>
              <a:t>标签</a:t>
            </a:r>
            <a:r>
              <a:rPr lang="zh-CN" altLang="en-US" sz="1800" dirty="0">
                <a:effectLst/>
              </a:rPr>
              <a:t>定义超链接，用于从一张页面链接到另一张页面</a:t>
            </a:r>
            <a:r>
              <a:rPr lang="zh-CN" altLang="en-US" sz="1800" dirty="0" smtClean="0">
                <a:effectLst/>
              </a:rPr>
              <a:t>。</a:t>
            </a:r>
            <a:r>
              <a:rPr lang="en-US" altLang="zh-CN" sz="1800" dirty="0" smtClean="0">
                <a:effectLst/>
              </a:rPr>
              <a:t/>
            </a:r>
            <a:br>
              <a:rPr lang="en-US" altLang="zh-CN" sz="1800" dirty="0" smtClean="0">
                <a:effectLst/>
              </a:rPr>
            </a:br>
            <a:r>
              <a:rPr lang="zh-CN" altLang="en-US" sz="1800" dirty="0" smtClean="0">
                <a:effectLst/>
              </a:rPr>
              <a:t> </a:t>
            </a:r>
            <a:r>
              <a:rPr lang="en-US" altLang="zh-CN" sz="1800" dirty="0" smtClean="0">
                <a:effectLst/>
              </a:rPr>
              <a:t>&lt;</a:t>
            </a:r>
            <a:r>
              <a:rPr lang="en-US" altLang="zh-CN" sz="1800" dirty="0">
                <a:effectLst/>
              </a:rPr>
              <a:t>h1&gt; - &lt;h6&gt; </a:t>
            </a:r>
            <a:r>
              <a:rPr lang="zh-CN" altLang="en-US" sz="1800" dirty="0">
                <a:effectLst/>
              </a:rPr>
              <a:t>标签可定义标题。</a:t>
            </a:r>
            <a:r>
              <a:rPr lang="en-US" altLang="zh-CN" sz="1800" dirty="0">
                <a:effectLst/>
              </a:rPr>
              <a:t>&lt;h1&gt; </a:t>
            </a:r>
            <a:r>
              <a:rPr lang="zh-CN" altLang="en-US" sz="1800" dirty="0">
                <a:effectLst/>
              </a:rPr>
              <a:t>定义最大的标题。</a:t>
            </a:r>
            <a:r>
              <a:rPr lang="en-US" altLang="zh-CN" sz="1800" dirty="0">
                <a:effectLst/>
              </a:rPr>
              <a:t>&lt;h6&gt; </a:t>
            </a:r>
            <a:r>
              <a:rPr lang="zh-CN" altLang="en-US" sz="1800" dirty="0">
                <a:effectLst/>
              </a:rPr>
              <a:t>定义最小的标题</a:t>
            </a:r>
            <a:r>
              <a:rPr lang="zh-CN" altLang="en-US" sz="1800" dirty="0" smtClean="0">
                <a:effectLst/>
              </a:rPr>
              <a:t>。</a:t>
            </a:r>
            <a:r>
              <a:rPr lang="en-US" altLang="zh-CN" sz="1800" dirty="0" smtClean="0">
                <a:effectLst/>
              </a:rPr>
              <a:t/>
            </a:r>
            <a:br>
              <a:rPr lang="en-US" altLang="zh-CN" sz="1800" dirty="0" smtClean="0">
                <a:effectLst/>
              </a:rPr>
            </a:br>
            <a:r>
              <a:rPr lang="zh-CN" altLang="en-US" sz="1800" dirty="0" smtClean="0">
                <a:effectLst/>
              </a:rPr>
              <a:t> </a:t>
            </a:r>
            <a:r>
              <a:rPr lang="en-US" altLang="zh-CN" sz="1800" dirty="0" smtClean="0">
                <a:effectLst/>
              </a:rPr>
              <a:t>&lt;table&gt; </a:t>
            </a:r>
            <a:r>
              <a:rPr lang="zh-CN" altLang="en-US" sz="1800" dirty="0">
                <a:effectLst/>
              </a:rPr>
              <a:t>标签定义 </a:t>
            </a:r>
            <a:r>
              <a:rPr lang="en-US" altLang="zh-CN" sz="1800" dirty="0">
                <a:effectLst/>
              </a:rPr>
              <a:t>HTML </a:t>
            </a:r>
            <a:r>
              <a:rPr lang="zh-CN" altLang="en-US" sz="1800" dirty="0">
                <a:effectLst/>
              </a:rPr>
              <a:t>表格</a:t>
            </a:r>
            <a:r>
              <a:rPr lang="zh-CN" altLang="en-US" sz="1800" dirty="0" smtClean="0">
                <a:effectLst/>
              </a:rPr>
              <a:t>。</a:t>
            </a:r>
            <a:r>
              <a:rPr lang="en-US" altLang="zh-CN" sz="1800" dirty="0" smtClean="0">
                <a:effectLst/>
              </a:rPr>
              <a:t/>
            </a:r>
            <a:br>
              <a:rPr lang="en-US" altLang="zh-CN" sz="1800" dirty="0" smtClean="0">
                <a:effectLst/>
              </a:rPr>
            </a:br>
            <a:r>
              <a:rPr lang="zh-CN" altLang="en-US" sz="1800" dirty="0" smtClean="0">
                <a:effectLst/>
              </a:rPr>
              <a:t> </a:t>
            </a:r>
            <a:r>
              <a:rPr lang="en-US" altLang="zh-CN" sz="1800" dirty="0" smtClean="0">
                <a:effectLst/>
              </a:rPr>
              <a:t>&lt;</a:t>
            </a:r>
            <a:r>
              <a:rPr lang="en-US" altLang="zh-CN" sz="1800" dirty="0">
                <a:effectLst/>
              </a:rPr>
              <a:t>p&gt; </a:t>
            </a:r>
            <a:r>
              <a:rPr lang="zh-CN" altLang="en-US" sz="1800" dirty="0">
                <a:effectLst/>
              </a:rPr>
              <a:t>标签定义段落。</a:t>
            </a:r>
            <a:endParaRPr kumimoji="1" lang="zh-CN" altLang="en-US" sz="1800" cap="none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293812" y="603379"/>
            <a:ext cx="9905998" cy="721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zh-CN" altLang="en-US" dirty="0" smtClean="0"/>
              <a:t>常见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标记语言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154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422988"/>
            <a:ext cx="9905998" cy="1004596"/>
          </a:xfrm>
        </p:spPr>
        <p:txBody>
          <a:bodyPr/>
          <a:lstStyle/>
          <a:p>
            <a:r>
              <a:rPr kumimoji="1" lang="zh-CN" altLang="en-US" dirty="0" smtClean="0"/>
              <a:t>常见</a:t>
            </a:r>
            <a:r>
              <a:rPr kumimoji="1" lang="en-US" altLang="zh-CN" dirty="0" smtClean="0"/>
              <a:t>CSS</a:t>
            </a:r>
            <a:endParaRPr kumimoji="1" lang="zh-CN" altLang="en-US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141413" y="1427584"/>
            <a:ext cx="5123461" cy="48425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zh-CN" sz="1800" cap="none" dirty="0" smtClean="0"/>
              <a:t>color:</a:t>
            </a:r>
            <a:r>
              <a:rPr kumimoji="1" lang="zh-CN" altLang="en-US" sz="1800" cap="none" dirty="0" smtClean="0"/>
              <a:t> </a:t>
            </a:r>
            <a:r>
              <a:rPr kumimoji="1" lang="en-US" altLang="zh-CN" sz="1800" cap="none" dirty="0" smtClean="0"/>
              <a:t>#red</a:t>
            </a:r>
            <a:r>
              <a:rPr kumimoji="1" lang="zh-CN" altLang="en-US" sz="1800" cap="none" dirty="0" smtClean="0"/>
              <a:t> 前景色</a:t>
            </a:r>
            <a:endParaRPr kumimoji="1" lang="en-US" altLang="zh-CN" sz="1800" cap="none" dirty="0" smtClean="0"/>
          </a:p>
          <a:p>
            <a:r>
              <a:rPr kumimoji="1" lang="en-US" altLang="zh-CN" sz="1800" cap="none" dirty="0" smtClean="0"/>
              <a:t>Background:#FFFF</a:t>
            </a:r>
            <a:r>
              <a:rPr kumimoji="1" lang="zh-CN" altLang="en-US" sz="1800" cap="none" dirty="0" smtClean="0"/>
              <a:t> 背景色</a:t>
            </a:r>
            <a:endParaRPr kumimoji="1" lang="en-US" altLang="zh-CN" sz="1800" cap="none" dirty="0" smtClean="0"/>
          </a:p>
          <a:p>
            <a:r>
              <a:rPr kumimoji="1" lang="en-US" altLang="zh-CN" sz="1800" cap="none" dirty="0" smtClean="0"/>
              <a:t>Display:</a:t>
            </a:r>
            <a:r>
              <a:rPr kumimoji="1" lang="zh-CN" altLang="en-US" sz="1800" cap="none" dirty="0" smtClean="0"/>
              <a:t> 显示样式</a:t>
            </a:r>
            <a:endParaRPr kumimoji="1" lang="en-US" altLang="zh-CN" sz="1800" cap="none" dirty="0" smtClean="0"/>
          </a:p>
          <a:p>
            <a:pPr lvl="1"/>
            <a:r>
              <a:rPr kumimoji="1" lang="en-US" altLang="zh-CN" cap="none" dirty="0"/>
              <a:t>none	</a:t>
            </a:r>
            <a:r>
              <a:rPr kumimoji="1" lang="zh-CN" altLang="en-US" cap="none" dirty="0"/>
              <a:t>此元素不会被显示</a:t>
            </a:r>
            <a:r>
              <a:rPr kumimoji="1" lang="zh-CN" altLang="en-US" cap="none" dirty="0" smtClean="0"/>
              <a:t>。</a:t>
            </a:r>
            <a:endParaRPr kumimoji="1" lang="en-US" altLang="zh-CN" cap="none" dirty="0" smtClean="0"/>
          </a:p>
          <a:p>
            <a:pPr lvl="1"/>
            <a:r>
              <a:rPr kumimoji="1" lang="en-US" altLang="zh-CN" cap="none" dirty="0" smtClean="0"/>
              <a:t>block</a:t>
            </a:r>
            <a:r>
              <a:rPr kumimoji="1" lang="en-US" altLang="zh-CN" cap="none" dirty="0"/>
              <a:t>	</a:t>
            </a:r>
            <a:r>
              <a:rPr kumimoji="1" lang="zh-CN" altLang="en-US" cap="none" dirty="0"/>
              <a:t>此元素将显示为块级元素，此元素前后会带有换行符</a:t>
            </a:r>
            <a:r>
              <a:rPr kumimoji="1" lang="zh-CN" altLang="en-US" cap="none" dirty="0" smtClean="0"/>
              <a:t>。</a:t>
            </a:r>
            <a:endParaRPr kumimoji="1" lang="en-US" altLang="zh-CN" cap="none" dirty="0" smtClean="0"/>
          </a:p>
          <a:p>
            <a:pPr lvl="1"/>
            <a:r>
              <a:rPr kumimoji="1" lang="en-US" altLang="zh-CN" cap="none" dirty="0" smtClean="0"/>
              <a:t>inline</a:t>
            </a:r>
            <a:r>
              <a:rPr kumimoji="1" lang="en-US" altLang="zh-CN" cap="none" dirty="0"/>
              <a:t>	</a:t>
            </a:r>
            <a:r>
              <a:rPr kumimoji="1" lang="zh-CN" altLang="en-US" cap="none" dirty="0"/>
              <a:t>默认。此元素会被显示为内联元素，元素前后没有换行符</a:t>
            </a:r>
            <a:r>
              <a:rPr kumimoji="1" lang="zh-CN" altLang="en-US" cap="none" dirty="0" smtClean="0"/>
              <a:t>。</a:t>
            </a:r>
            <a:endParaRPr kumimoji="1" lang="en-US" altLang="zh-CN" cap="none" dirty="0" smtClean="0"/>
          </a:p>
          <a:p>
            <a:pPr lvl="1"/>
            <a:r>
              <a:rPr kumimoji="1" lang="en-US" altLang="zh-CN" cap="none" dirty="0" smtClean="0"/>
              <a:t>inline-block</a:t>
            </a:r>
            <a:r>
              <a:rPr kumimoji="1" lang="en-US" altLang="zh-CN" cap="none" dirty="0"/>
              <a:t>	</a:t>
            </a:r>
            <a:r>
              <a:rPr kumimoji="1" lang="zh-CN" altLang="en-US" cap="none" dirty="0"/>
              <a:t>行内块元素</a:t>
            </a:r>
            <a:r>
              <a:rPr kumimoji="1" lang="zh-CN" altLang="en-US" cap="none" dirty="0" smtClean="0"/>
              <a:t>。</a:t>
            </a:r>
            <a:endParaRPr kumimoji="1" lang="en-US" altLang="zh-CN" cap="none" dirty="0" smtClean="0"/>
          </a:p>
          <a:p>
            <a:r>
              <a:rPr kumimoji="1" lang="en-US" altLang="zh-CN" sz="1800" cap="none" dirty="0" smtClean="0"/>
              <a:t>Height</a:t>
            </a:r>
            <a:r>
              <a:rPr kumimoji="1" lang="zh-CN" altLang="en-US" sz="1800" cap="none" dirty="0" smtClean="0"/>
              <a:t>， </a:t>
            </a:r>
            <a:r>
              <a:rPr kumimoji="1" lang="en-US" altLang="zh-CN" sz="1800" cap="none" dirty="0" smtClean="0"/>
              <a:t>Width</a:t>
            </a:r>
          </a:p>
          <a:p>
            <a:r>
              <a:rPr kumimoji="1" lang="en-US" altLang="zh-CN" sz="1800" cap="none" dirty="0" smtClean="0"/>
              <a:t>Padding, margin</a:t>
            </a:r>
          </a:p>
          <a:p>
            <a:r>
              <a:rPr kumimoji="1" lang="en-US" altLang="zh-CN" sz="1800" cap="none" dirty="0" err="1" smtClean="0"/>
              <a:t>Borde</a:t>
            </a:r>
            <a:endParaRPr kumimoji="1" lang="en-US" altLang="zh-CN" cap="none" dirty="0" smtClean="0"/>
          </a:p>
          <a:p>
            <a:r>
              <a:rPr kumimoji="1" lang="zh-CN" altLang="en-US" cap="none" dirty="0" smtClean="0"/>
              <a:t> </a:t>
            </a:r>
            <a:endParaRPr kumimoji="1" lang="zh-CN" altLang="en-US" cap="none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874" y="2021633"/>
            <a:ext cx="5349640" cy="31288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22310" y="5962261"/>
            <a:ext cx="672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参考网站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http</a:t>
            </a:r>
            <a:r>
              <a:rPr kumimoji="1" lang="en-US" altLang="zh-CN" dirty="0"/>
              <a:t>://</a:t>
            </a:r>
            <a:r>
              <a:rPr kumimoji="1" lang="en-US" altLang="zh-CN" dirty="0" smtClean="0"/>
              <a:t>www.w3school.com.cn/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46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59363"/>
          </a:xfrm>
        </p:spPr>
        <p:txBody>
          <a:bodyPr/>
          <a:lstStyle/>
          <a:p>
            <a:r>
              <a:rPr kumimoji="1" lang="zh-CN" altLang="en-US" dirty="0" smtClean="0"/>
              <a:t>网站组织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97946" y="1385176"/>
            <a:ext cx="6484745" cy="501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1" lang="zh-CN" altLang="en-US" cap="none" dirty="0" smtClean="0"/>
              <a:t>文件组织</a:t>
            </a:r>
            <a:endParaRPr kumimoji="1" lang="en-US" altLang="zh-CN" cap="none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 文件分类管理</a:t>
            </a:r>
            <a:endParaRPr kumimoji="1"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dirty="0" smtClean="0"/>
              <a:t>静态资源，按设计意愿分级管理</a:t>
            </a:r>
            <a:endParaRPr kumimoji="1" lang="en-US" altLang="zh-CN" cap="none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内容管理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zh-CN" altLang="en-US" sz="1800" dirty="0"/>
              <a:t>内容提练， 主题清楚， 目标明确。</a:t>
            </a:r>
            <a:r>
              <a:rPr kumimoji="1" lang="en-US" altLang="zh-CN" sz="1800" dirty="0"/>
              <a:t/>
            </a:r>
            <a:br>
              <a:rPr kumimoji="1" lang="en-US" altLang="zh-CN" sz="1800" dirty="0"/>
            </a:br>
            <a:r>
              <a:rPr kumimoji="1" lang="zh-CN" altLang="en-US" sz="1800" dirty="0"/>
              <a:t>以大纲形式列出， 并进行版型设计</a:t>
            </a:r>
            <a:r>
              <a:rPr kumimoji="1" lang="en-US" altLang="zh-CN" sz="1800" dirty="0"/>
              <a:t/>
            </a:r>
            <a:br>
              <a:rPr kumimoji="1" lang="en-US" altLang="zh-CN" sz="1800" dirty="0"/>
            </a:br>
            <a:r>
              <a:rPr kumimoji="1" lang="zh-CN" altLang="en-US" sz="1800" dirty="0"/>
              <a:t>以表格形式列出需要展现的内容， 进行定板</a:t>
            </a:r>
            <a:r>
              <a:rPr kumimoji="1" lang="en-US" altLang="zh-CN" sz="1800" dirty="0"/>
              <a:t/>
            </a:r>
            <a:br>
              <a:rPr kumimoji="1" lang="en-US" altLang="zh-CN" sz="1800" dirty="0"/>
            </a:br>
            <a:r>
              <a:rPr kumimoji="1" lang="zh-CN" altLang="en-US" sz="1800" dirty="0"/>
              <a:t>定期更新，保持新颖</a:t>
            </a:r>
            <a:endParaRPr kumimoji="1" lang="en-US" altLang="zh-CN" sz="1800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cap="none" dirty="0" smtClean="0"/>
              <a:t>页面布局</a:t>
            </a:r>
            <a:endParaRPr kumimoji="1" lang="en-US" altLang="zh-CN" cap="none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“同”字形布局通栏布局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“国”字形布局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“匡”字形布局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“</a:t>
            </a:r>
            <a:r>
              <a:rPr lang="zh-CN" altLang="en-US" dirty="0"/>
              <a:t>三”字形</a:t>
            </a:r>
            <a:r>
              <a:rPr lang="zh-CN" altLang="en-US" dirty="0" smtClean="0"/>
              <a:t>布局</a:t>
            </a:r>
            <a:endParaRPr kumimoji="1" lang="en-US" altLang="zh-CN" cap="none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073" y="1281660"/>
            <a:ext cx="5810807" cy="47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480</TotalTime>
  <Words>825</Words>
  <Application>Microsoft Macintosh PowerPoint</Application>
  <PresentationFormat>宽屏</PresentationFormat>
  <Paragraphs>222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Century Gothic</vt:lpstr>
      <vt:lpstr>DengXian</vt:lpstr>
      <vt:lpstr>FangSong</vt:lpstr>
      <vt:lpstr>Hiragino Sans GB W3</vt:lpstr>
      <vt:lpstr>Mangal</vt:lpstr>
      <vt:lpstr>SimHei</vt:lpstr>
      <vt:lpstr>宋体</vt:lpstr>
      <vt:lpstr>新細明體</vt:lpstr>
      <vt:lpstr>Arial</vt:lpstr>
      <vt:lpstr>网状</vt:lpstr>
      <vt:lpstr>Web站点介绍</vt:lpstr>
      <vt:lpstr>网站访问过程</vt:lpstr>
      <vt:lpstr>网站有哪些部分组成</vt:lpstr>
      <vt:lpstr>本地环境</vt:lpstr>
      <vt:lpstr>Apache 本地安装与使用</vt:lpstr>
      <vt:lpstr>静态网站  HTML 超文本标记语言  hypertext markup language</vt:lpstr>
      <vt:lpstr>一个简单的 html 文档，带有最基本的必需的元素：    &lt;html&gt;     &lt;head&gt;            &lt;title&gt;文档的标题&lt;/title&gt;    &lt;/head&gt;    &lt;body&gt; 文档的内容... ... &lt;/body&gt;    &lt;/html&gt;   &lt;head&gt; 标签用于定义文档的头部，它是所有头部元素的容器。&lt;head&gt; 中的元素可以引用脚本、指示浏览器在哪里找到样式表、提供元信息等等。   &lt;body&gt; 元素定义文档的主体。body 元素包含文档的所有内容（比如文本、超链接、图像、表格和列表等等。）  &lt;div&gt; 可定义文档中的分区或节（division/section）  &lt;a&gt;   标签定义超链接，用于从一张页面链接到另一张页面。  &lt;h1&gt; - &lt;h6&gt; 标签可定义标题。&lt;h1&gt; 定义最大的标题。&lt;h6&gt; 定义最小的标题。  &lt;table&gt; 标签定义 HTML 表格。  &lt;p&gt; 标签定义段落。</vt:lpstr>
      <vt:lpstr>常见CSS</vt:lpstr>
      <vt:lpstr>网站组织1</vt:lpstr>
      <vt:lpstr>网站组织 2</vt:lpstr>
      <vt:lpstr>动态网站</vt:lpstr>
      <vt:lpstr>数据库</vt:lpstr>
      <vt:lpstr>网站优化</vt:lpstr>
      <vt:lpstr>网站开发过程</vt:lpstr>
      <vt:lpstr>网站运营</vt:lpstr>
      <vt:lpstr>在线网站制作</vt:lpstr>
      <vt:lpstr>在线编辑</vt:lpstr>
      <vt:lpstr>线上维护</vt:lpstr>
      <vt:lpstr>谢谢观看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Web站点介绍</dc:title>
  <dc:creator>yanite Jim</dc:creator>
  <cp:lastModifiedBy>yanite Jim</cp:lastModifiedBy>
  <cp:revision>124</cp:revision>
  <dcterms:created xsi:type="dcterms:W3CDTF">2016-10-21T13:57:14Z</dcterms:created>
  <dcterms:modified xsi:type="dcterms:W3CDTF">2016-10-25T06:25:01Z</dcterms:modified>
</cp:coreProperties>
</file>